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notesSlides/notesSlide2.xml" ContentType="application/vnd.openxmlformats-officedocument.presentationml.notesSlide+xml"/>
  <Override PartName="/ppt/diagrams/colors1.xml" ContentType="application/vnd.openxmlformats-officedocument.drawingml.diagramColors+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docProps/custom.xml" ContentType="application/vnd.openxmlformats-officedocument.custom-properties+xml"/>
  <Override PartName="/ppt/commentAuthors.xml" ContentType="application/vnd.openxmlformats-officedocument.presentationml.commentAuthors+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4"/>
  </p:sldMasterIdLst>
  <p:notesMasterIdLst>
    <p:notesMasterId r:id="rId14"/>
  </p:notesMasterIdLst>
  <p:handoutMasterIdLst>
    <p:handoutMasterId r:id="rId15"/>
  </p:handoutMasterIdLst>
  <p:sldIdLst>
    <p:sldId id="278" r:id="rId5"/>
    <p:sldId id="275" r:id="rId6"/>
    <p:sldId id="276" r:id="rId7"/>
    <p:sldId id="271" r:id="rId8"/>
    <p:sldId id="277" r:id="rId9"/>
    <p:sldId id="290" r:id="rId10"/>
    <p:sldId id="279" r:id="rId11"/>
    <p:sldId id="291" r:id="rId12"/>
    <p:sldId id="293" r:id="rId13"/>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wbailey" initials="mwb" lastIdx="5"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590000"/>
    <a:srgbClr val="E2D7C6"/>
    <a:srgbClr val="E6D6C4"/>
    <a:srgbClr val="E7D7C6"/>
    <a:srgbClr val="000000"/>
    <a:srgbClr val="BDAB25"/>
    <a:srgbClr val="50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80" autoAdjust="0"/>
    <p:restoredTop sz="88732" autoAdjust="0"/>
  </p:normalViewPr>
  <p:slideViewPr>
    <p:cSldViewPr showGuides="1">
      <p:cViewPr>
        <p:scale>
          <a:sx n="60" d="100"/>
          <a:sy n="60" d="100"/>
        </p:scale>
        <p:origin x="-72"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howGuides="1">
      <p:cViewPr>
        <p:scale>
          <a:sx n="80" d="100"/>
          <a:sy n="80" d="100"/>
        </p:scale>
        <p:origin x="-1590" y="756"/>
      </p:cViewPr>
      <p:guideLst>
        <p:guide orient="horz" pos="2928"/>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diagrams/_rels/data1.xml.rels><?xml version="1.0" encoding="UTF-8" standalone="yes"?>
<Relationships xmlns="http://schemas.openxmlformats.org/package/2006/relationships"><Relationship Id="rId1" Type="http://schemas.openxmlformats.org/officeDocument/2006/relationships/hyperlink" Target="mailto:amayer@tamu.edu" TargetMode="Externa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35DECC0-69FE-4436-9857-9DAECFE21078}" type="doc">
      <dgm:prSet loTypeId="urn:microsoft.com/office/officeart/2005/8/layout/list1" loCatId="list" qsTypeId="urn:microsoft.com/office/officeart/2005/8/quickstyle/simple1" qsCatId="simple" csTypeId="urn:microsoft.com/office/officeart/2005/8/colors/accent0_1" csCatId="mainScheme" phldr="1"/>
      <dgm:spPr/>
    </dgm:pt>
    <dgm:pt modelId="{39FC4128-EEE1-4540-83DB-4CCFBC76B7EC}">
      <dgm:prSet phldrT="[Text]" custT="1"/>
      <dgm:spPr/>
      <dgm:t>
        <a:bodyPr/>
        <a:lstStyle/>
        <a:p>
          <a:pPr algn="ctr"/>
          <a:r>
            <a:rPr lang="en-US" sz="3200" dirty="0" smtClean="0"/>
            <a:t>Anne Mayer</a:t>
          </a:r>
        </a:p>
        <a:p>
          <a:pPr algn="ctr"/>
          <a:r>
            <a:rPr lang="en-US" sz="3200" dirty="0" smtClean="0">
              <a:hlinkClick xmlns:r="http://schemas.openxmlformats.org/officeDocument/2006/relationships" r:id="rId1"/>
            </a:rPr>
            <a:t>amayer@tamu.edu</a:t>
          </a:r>
          <a:endParaRPr lang="en-US" sz="3200" dirty="0" smtClean="0"/>
        </a:p>
        <a:p>
          <a:pPr algn="ctr"/>
          <a:r>
            <a:rPr lang="en-US" sz="3200" dirty="0" smtClean="0"/>
            <a:t>862-7615</a:t>
          </a:r>
          <a:endParaRPr lang="en-US" sz="3200" dirty="0"/>
        </a:p>
      </dgm:t>
    </dgm:pt>
    <dgm:pt modelId="{E53D05CF-7855-4A2A-9F7E-8F85CC4AF207}" type="parTrans" cxnId="{071E7A35-13A1-4405-ABC7-3EE012A4FA94}">
      <dgm:prSet/>
      <dgm:spPr/>
      <dgm:t>
        <a:bodyPr/>
        <a:lstStyle/>
        <a:p>
          <a:endParaRPr lang="en-US"/>
        </a:p>
      </dgm:t>
    </dgm:pt>
    <dgm:pt modelId="{86F8E7EE-1D70-4579-BF77-26615507EBC2}" type="sibTrans" cxnId="{071E7A35-13A1-4405-ABC7-3EE012A4FA94}">
      <dgm:prSet/>
      <dgm:spPr/>
      <dgm:t>
        <a:bodyPr/>
        <a:lstStyle/>
        <a:p>
          <a:endParaRPr lang="en-US"/>
        </a:p>
      </dgm:t>
    </dgm:pt>
    <dgm:pt modelId="{FC9C7EBF-CE6D-47FA-8B12-6988458B220E}" type="pres">
      <dgm:prSet presAssocID="{B35DECC0-69FE-4436-9857-9DAECFE21078}" presName="linear" presStyleCnt="0">
        <dgm:presLayoutVars>
          <dgm:dir/>
          <dgm:animLvl val="lvl"/>
          <dgm:resizeHandles val="exact"/>
        </dgm:presLayoutVars>
      </dgm:prSet>
      <dgm:spPr/>
    </dgm:pt>
    <dgm:pt modelId="{5A29C85B-DE5F-4E9B-A433-EEE21EEF6407}" type="pres">
      <dgm:prSet presAssocID="{39FC4128-EEE1-4540-83DB-4CCFBC76B7EC}" presName="parentLin" presStyleCnt="0"/>
      <dgm:spPr/>
    </dgm:pt>
    <dgm:pt modelId="{0FDAB82C-0152-4945-B690-3F43B530CBBF}" type="pres">
      <dgm:prSet presAssocID="{39FC4128-EEE1-4540-83DB-4CCFBC76B7EC}" presName="parentLeftMargin" presStyleLbl="node1" presStyleIdx="0" presStyleCnt="1"/>
      <dgm:spPr/>
      <dgm:t>
        <a:bodyPr/>
        <a:lstStyle/>
        <a:p>
          <a:endParaRPr lang="en-US"/>
        </a:p>
      </dgm:t>
    </dgm:pt>
    <dgm:pt modelId="{45EEA429-14D7-4DFE-8E49-761F10A31FA9}" type="pres">
      <dgm:prSet presAssocID="{39FC4128-EEE1-4540-83DB-4CCFBC76B7EC}" presName="parentText" presStyleLbl="node1" presStyleIdx="0" presStyleCnt="1">
        <dgm:presLayoutVars>
          <dgm:chMax val="0"/>
          <dgm:bulletEnabled val="1"/>
        </dgm:presLayoutVars>
      </dgm:prSet>
      <dgm:spPr/>
      <dgm:t>
        <a:bodyPr/>
        <a:lstStyle/>
        <a:p>
          <a:endParaRPr lang="en-US"/>
        </a:p>
      </dgm:t>
    </dgm:pt>
    <dgm:pt modelId="{B0DCBF74-75A8-4B30-BA4A-06B64AAC76AB}" type="pres">
      <dgm:prSet presAssocID="{39FC4128-EEE1-4540-83DB-4CCFBC76B7EC}" presName="negativeSpace" presStyleCnt="0"/>
      <dgm:spPr/>
    </dgm:pt>
    <dgm:pt modelId="{59698797-B9C6-4E86-BBFA-4850AE1F58EB}" type="pres">
      <dgm:prSet presAssocID="{39FC4128-EEE1-4540-83DB-4CCFBC76B7EC}" presName="childText" presStyleLbl="conFgAcc1" presStyleIdx="0" presStyleCnt="1">
        <dgm:presLayoutVars>
          <dgm:bulletEnabled val="1"/>
        </dgm:presLayoutVars>
      </dgm:prSet>
      <dgm:spPr/>
      <dgm:t>
        <a:bodyPr/>
        <a:lstStyle/>
        <a:p>
          <a:endParaRPr lang="en-US"/>
        </a:p>
      </dgm:t>
    </dgm:pt>
  </dgm:ptLst>
  <dgm:cxnLst>
    <dgm:cxn modelId="{7918E8D5-62E7-4F5E-96CC-785A453937C3}" type="presOf" srcId="{39FC4128-EEE1-4540-83DB-4CCFBC76B7EC}" destId="{45EEA429-14D7-4DFE-8E49-761F10A31FA9}" srcOrd="1" destOrd="0" presId="urn:microsoft.com/office/officeart/2005/8/layout/list1"/>
    <dgm:cxn modelId="{B20BFF55-7A6B-45C3-A803-613F457B92F2}" type="presOf" srcId="{B35DECC0-69FE-4436-9857-9DAECFE21078}" destId="{FC9C7EBF-CE6D-47FA-8B12-6988458B220E}" srcOrd="0" destOrd="0" presId="urn:microsoft.com/office/officeart/2005/8/layout/list1"/>
    <dgm:cxn modelId="{4036EB0D-1D5A-4744-84C6-BC486246FA99}" type="presOf" srcId="{39FC4128-EEE1-4540-83DB-4CCFBC76B7EC}" destId="{0FDAB82C-0152-4945-B690-3F43B530CBBF}" srcOrd="0" destOrd="0" presId="urn:microsoft.com/office/officeart/2005/8/layout/list1"/>
    <dgm:cxn modelId="{071E7A35-13A1-4405-ABC7-3EE012A4FA94}" srcId="{B35DECC0-69FE-4436-9857-9DAECFE21078}" destId="{39FC4128-EEE1-4540-83DB-4CCFBC76B7EC}" srcOrd="0" destOrd="0" parTransId="{E53D05CF-7855-4A2A-9F7E-8F85CC4AF207}" sibTransId="{86F8E7EE-1D70-4579-BF77-26615507EBC2}"/>
    <dgm:cxn modelId="{C8886C95-476F-4C08-B32B-B5CA3F86EDD9}" type="presParOf" srcId="{FC9C7EBF-CE6D-47FA-8B12-6988458B220E}" destId="{5A29C85B-DE5F-4E9B-A433-EEE21EEF6407}" srcOrd="0" destOrd="0" presId="urn:microsoft.com/office/officeart/2005/8/layout/list1"/>
    <dgm:cxn modelId="{53B0D11A-E587-48AE-8872-6C8A5EA1D8F9}" type="presParOf" srcId="{5A29C85B-DE5F-4E9B-A433-EEE21EEF6407}" destId="{0FDAB82C-0152-4945-B690-3F43B530CBBF}" srcOrd="0" destOrd="0" presId="urn:microsoft.com/office/officeart/2005/8/layout/list1"/>
    <dgm:cxn modelId="{05319608-0A1F-4625-99C9-394B33EC3706}" type="presParOf" srcId="{5A29C85B-DE5F-4E9B-A433-EEE21EEF6407}" destId="{45EEA429-14D7-4DFE-8E49-761F10A31FA9}" srcOrd="1" destOrd="0" presId="urn:microsoft.com/office/officeart/2005/8/layout/list1"/>
    <dgm:cxn modelId="{5DBE2AF8-20C6-4712-9D5B-DF53145EC824}" type="presParOf" srcId="{FC9C7EBF-CE6D-47FA-8B12-6988458B220E}" destId="{B0DCBF74-75A8-4B30-BA4A-06B64AAC76AB}" srcOrd="1" destOrd="0" presId="urn:microsoft.com/office/officeart/2005/8/layout/list1"/>
    <dgm:cxn modelId="{F6F95074-2A57-4717-B0FD-AEA953F5EA3F}" type="presParOf" srcId="{FC9C7EBF-CE6D-47FA-8B12-6988458B220E}" destId="{59698797-B9C6-4E86-BBFA-4850AE1F58EB}" srcOrd="2" destOrd="0" presId="urn:microsoft.com/office/officeart/2005/8/layout/lis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5138"/>
          </a:xfrm>
          <a:prstGeom prst="rect">
            <a:avLst/>
          </a:prstGeom>
        </p:spPr>
        <p:txBody>
          <a:bodyPr vert="horz" lIns="91440" tIns="45720" rIns="91440" bIns="45720" rtlCol="0"/>
          <a:lstStyle>
            <a:lvl1pPr algn="r">
              <a:defRPr sz="1200"/>
            </a:lvl1pPr>
          </a:lstStyle>
          <a:p>
            <a:fld id="{664EDCBE-D92D-4AED-8D1C-B077DB28DFF0}" type="datetimeFigureOut">
              <a:rPr lang="en-US" smtClean="0"/>
              <a:pPr/>
              <a:t>9/8/2009</a:t>
            </a:fld>
            <a:endParaRPr lang="en-US"/>
          </a:p>
        </p:txBody>
      </p:sp>
      <p:sp>
        <p:nvSpPr>
          <p:cNvPr id="4" name="Footer Placeholder 3"/>
          <p:cNvSpPr>
            <a:spLocks noGrp="1"/>
          </p:cNvSpPr>
          <p:nvPr>
            <p:ph type="ftr" sz="quarter" idx="2"/>
          </p:nvPr>
        </p:nvSpPr>
        <p:spPr>
          <a:xfrm>
            <a:off x="0" y="8829675"/>
            <a:ext cx="2971800"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675"/>
            <a:ext cx="2971800" cy="465138"/>
          </a:xfrm>
          <a:prstGeom prst="rect">
            <a:avLst/>
          </a:prstGeom>
        </p:spPr>
        <p:txBody>
          <a:bodyPr vert="horz" lIns="91440" tIns="45720" rIns="91440" bIns="45720" rtlCol="0" anchor="b"/>
          <a:lstStyle>
            <a:lvl1pPr algn="r">
              <a:defRPr sz="1200"/>
            </a:lvl1pPr>
          </a:lstStyle>
          <a:p>
            <a:fld id="{60C1EF46-CC3A-40F4-A231-13DFBCD5869F}"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4820"/>
          </a:xfrm>
          <a:prstGeom prst="rect">
            <a:avLst/>
          </a:prstGeom>
        </p:spPr>
        <p:txBody>
          <a:bodyPr vert="horz" lIns="91440" tIns="45720" rIns="91440" bIns="45720" rtlCol="0"/>
          <a:lstStyle>
            <a:lvl1pPr algn="r">
              <a:defRPr sz="1200"/>
            </a:lvl1pPr>
          </a:lstStyle>
          <a:p>
            <a:fld id="{4C54AFAF-32BB-44E0-9BC6-34E59C7CD773}" type="datetimeFigureOut">
              <a:rPr lang="en-US" smtClean="0"/>
              <a:pPr/>
              <a:t>9/8/2009</a:t>
            </a:fld>
            <a:endParaRPr lang="en-US"/>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a:defRPr sz="1200"/>
            </a:lvl1pPr>
          </a:lstStyle>
          <a:p>
            <a:fld id="{C46CB184-78FB-4797-9832-922636AC86C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spcAft>
        <a:spcPts val="600"/>
      </a:spcAft>
      <a:defRPr sz="1200" kern="1200">
        <a:solidFill>
          <a:schemeClr val="tx1"/>
        </a:solidFill>
        <a:latin typeface="+mn-lt"/>
        <a:ea typeface="+mn-ea"/>
        <a:cs typeface="+mn-cs"/>
      </a:defRPr>
    </a:lvl1pPr>
    <a:lvl2pPr marL="685800" indent="-228600" algn="l" defTabSz="914400" rtl="0" eaLnBrk="1" latinLnBrk="0" hangingPunct="1">
      <a:spcAft>
        <a:spcPts val="600"/>
      </a:spcAft>
      <a:buFont typeface="Arial" pitchFamily="34" charset="0"/>
      <a:buChar char="•"/>
      <a:defRPr sz="1200" kern="1200">
        <a:solidFill>
          <a:schemeClr val="tx1"/>
        </a:solidFill>
        <a:latin typeface="+mn-lt"/>
        <a:ea typeface="+mn-ea"/>
        <a:cs typeface="+mn-cs"/>
      </a:defRPr>
    </a:lvl2pPr>
    <a:lvl3pPr marL="1143000" indent="-228600" algn="l" defTabSz="914400" rtl="0" eaLnBrk="1" latinLnBrk="0" hangingPunct="1">
      <a:spcAft>
        <a:spcPts val="600"/>
      </a:spcAft>
      <a:buFont typeface="Courier New" pitchFamily="49" charset="0"/>
      <a:buChar char="o"/>
      <a:defRPr sz="1200" kern="1200">
        <a:solidFill>
          <a:schemeClr val="tx1"/>
        </a:solidFill>
        <a:latin typeface="+mn-lt"/>
        <a:ea typeface="+mn-ea"/>
        <a:cs typeface="+mn-cs"/>
      </a:defRPr>
    </a:lvl3pPr>
    <a:lvl4pPr marL="1371600" algn="l" defTabSz="914400" rtl="0" eaLnBrk="1" latinLnBrk="0" hangingPunct="1">
      <a:spcAft>
        <a:spcPts val="600"/>
      </a:spcAft>
      <a:buFont typeface="Arial" pitchFamily="34" charset="0"/>
      <a:buNone/>
      <a:defRPr sz="1200" kern="1200">
        <a:solidFill>
          <a:schemeClr val="tx1"/>
        </a:solidFill>
        <a:latin typeface="+mn-lt"/>
        <a:ea typeface="+mn-ea"/>
        <a:cs typeface="+mn-cs"/>
      </a:defRPr>
    </a:lvl4pPr>
    <a:lvl5pPr marL="1828800" algn="l" defTabSz="914400" rtl="0" eaLnBrk="1" latinLnBrk="0" hangingPunct="1">
      <a:spcAft>
        <a:spcPts val="60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endParaRPr lang="en-US" dirty="0" smtClean="0"/>
          </a:p>
        </p:txBody>
      </p:sp>
      <p:sp>
        <p:nvSpPr>
          <p:cNvPr id="4" name="Slide Number Placeholder 3"/>
          <p:cNvSpPr>
            <a:spLocks noGrp="1"/>
          </p:cNvSpPr>
          <p:nvPr>
            <p:ph type="sldNum" sz="quarter" idx="10"/>
          </p:nvPr>
        </p:nvSpPr>
        <p:spPr/>
        <p:txBody>
          <a:bodyPr/>
          <a:lstStyle/>
          <a:p>
            <a:fld id="{C46CB184-78FB-4797-9832-922636AC86CD}"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09600" y="4419600"/>
            <a:ext cx="5867400" cy="4183380"/>
          </a:xfrm>
        </p:spPr>
        <p:txBody>
          <a:bodyPr>
            <a:noAutofit/>
          </a:bodyPr>
          <a:lstStyle/>
          <a:p>
            <a:pPr eaLnBrk="1" hangingPunct="1"/>
            <a:r>
              <a:rPr lang="en-US" dirty="0" smtClean="0"/>
              <a:t>Overview, definitions pg 139-140.</a:t>
            </a:r>
          </a:p>
        </p:txBody>
      </p:sp>
      <p:sp>
        <p:nvSpPr>
          <p:cNvPr id="4" name="Slide Number Placeholder 3"/>
          <p:cNvSpPr>
            <a:spLocks noGrp="1"/>
          </p:cNvSpPr>
          <p:nvPr>
            <p:ph type="sldNum" sz="quarter" idx="10"/>
          </p:nvPr>
        </p:nvSpPr>
        <p:spPr/>
        <p:txBody>
          <a:bodyPr/>
          <a:lstStyle/>
          <a:p>
            <a:fld id="{C46CB184-78FB-4797-9832-922636AC86CD}"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C46CB184-78FB-4797-9832-922636AC86CD}"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r>
              <a:rPr lang="en-US" dirty="0" smtClean="0"/>
              <a:t>A. Leadership and Leaders, pg 140</a:t>
            </a:r>
          </a:p>
        </p:txBody>
      </p:sp>
      <p:sp>
        <p:nvSpPr>
          <p:cNvPr id="4" name="Slide Number Placeholder 3"/>
          <p:cNvSpPr>
            <a:spLocks noGrp="1"/>
          </p:cNvSpPr>
          <p:nvPr>
            <p:ph type="sldNum" sz="quarter" idx="10"/>
          </p:nvPr>
        </p:nvSpPr>
        <p:spPr/>
        <p:txBody>
          <a:bodyPr/>
          <a:lstStyle/>
          <a:p>
            <a:fld id="{C46CB184-78FB-4797-9832-922636AC86CD}"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spcBef>
                <a:spcPct val="20000"/>
              </a:spcBef>
            </a:pPr>
            <a:r>
              <a:rPr lang="en-US" b="1" dirty="0" smtClean="0"/>
              <a:t>A.2.Leadership &amp; Power, pg. 141-143</a:t>
            </a:r>
          </a:p>
          <a:p>
            <a:pPr eaLnBrk="1" hangingPunct="1">
              <a:spcBef>
                <a:spcPct val="20000"/>
              </a:spcBef>
            </a:pPr>
            <a:r>
              <a:rPr lang="en-US" b="1" dirty="0" smtClean="0"/>
              <a:t>Types of Power</a:t>
            </a:r>
          </a:p>
          <a:p>
            <a:pPr eaLnBrk="1" hangingPunct="1">
              <a:spcBef>
                <a:spcPct val="20000"/>
              </a:spcBef>
              <a:buFontTx/>
              <a:buChar char="•"/>
            </a:pPr>
            <a:r>
              <a:rPr lang="en-US" dirty="0" smtClean="0"/>
              <a:t>Reward - Based on expectation of receiving praise, recognition, or income for compliance</a:t>
            </a:r>
          </a:p>
          <a:p>
            <a:pPr eaLnBrk="1" hangingPunct="1">
              <a:spcBef>
                <a:spcPct val="20000"/>
              </a:spcBef>
              <a:buFontTx/>
              <a:buChar char="•"/>
            </a:pPr>
            <a:r>
              <a:rPr lang="en-US" dirty="0" smtClean="0"/>
              <a:t>Positional - Derived from an individual’s position in the group or organization hierarchy.</a:t>
            </a:r>
          </a:p>
          <a:p>
            <a:pPr eaLnBrk="1" hangingPunct="1">
              <a:spcBef>
                <a:spcPct val="20000"/>
              </a:spcBef>
              <a:buFontTx/>
              <a:buChar char="•"/>
            </a:pPr>
            <a:r>
              <a:rPr lang="en-US" dirty="0" smtClean="0"/>
              <a:t>Expert - Based on a special skill, expertise, or knowledge that followers believe is relevant to their needs.</a:t>
            </a:r>
          </a:p>
          <a:p>
            <a:pPr eaLnBrk="1" hangingPunct="1">
              <a:spcBef>
                <a:spcPct val="20000"/>
              </a:spcBef>
              <a:buFontTx/>
              <a:buChar char="•"/>
            </a:pPr>
            <a:r>
              <a:rPr lang="en-US" dirty="0" smtClean="0"/>
              <a:t>Charisma - Based on the appeal or personality or other attributes.</a:t>
            </a:r>
          </a:p>
          <a:p>
            <a:pPr eaLnBrk="1" hangingPunct="1">
              <a:spcBef>
                <a:spcPct val="20000"/>
              </a:spcBef>
              <a:buFontTx/>
              <a:buChar char="•"/>
            </a:pPr>
            <a:r>
              <a:rPr lang="en-US" dirty="0" smtClean="0"/>
              <a:t>Informational - Based on knowing or having access to key ideas or data that have high value to the followers.</a:t>
            </a:r>
          </a:p>
          <a:p>
            <a:pPr eaLnBrk="1" hangingPunct="1">
              <a:spcBef>
                <a:spcPct val="20000"/>
              </a:spcBef>
              <a:buFontTx/>
              <a:buChar char="•"/>
            </a:pPr>
            <a:r>
              <a:rPr lang="en-US" dirty="0" smtClean="0"/>
              <a:t>Opportunity - Based on emergency or non-routine situations.</a:t>
            </a:r>
          </a:p>
          <a:p>
            <a:pPr lvl="1" eaLnBrk="1" hangingPunct="1">
              <a:spcBef>
                <a:spcPct val="20000"/>
              </a:spcBef>
              <a:buFontTx/>
              <a:buChar char="–"/>
            </a:pPr>
            <a:r>
              <a:rPr lang="en-US" dirty="0" smtClean="0"/>
              <a:t>If preparation or good fortune allows performance or productivity to be high, power may extend to other settings and situations after the emergency passes.</a:t>
            </a:r>
          </a:p>
          <a:p>
            <a:pPr lvl="1" eaLnBrk="1" hangingPunct="1">
              <a:spcBef>
                <a:spcPct val="20000"/>
              </a:spcBef>
              <a:buFontTx/>
              <a:buChar char="–"/>
            </a:pPr>
            <a:r>
              <a:rPr lang="en-US" dirty="0" smtClean="0"/>
              <a:t>Rudy </a:t>
            </a:r>
            <a:r>
              <a:rPr lang="en-US" dirty="0" err="1" smtClean="0"/>
              <a:t>Guiliani</a:t>
            </a:r>
            <a:endParaRPr lang="en-US" dirty="0" smtClean="0">
              <a:solidFill>
                <a:srgbClr val="418181"/>
              </a:solidFill>
            </a:endParaRPr>
          </a:p>
          <a:p>
            <a:pPr eaLnBrk="1" hangingPunct="1">
              <a:spcBef>
                <a:spcPct val="20000"/>
              </a:spcBef>
              <a:buFontTx/>
              <a:buChar char="•"/>
            </a:pPr>
            <a:r>
              <a:rPr lang="en-US" dirty="0" smtClean="0"/>
              <a:t>Resource - Based on access to key persons, goods, and services valued by the group.</a:t>
            </a:r>
          </a:p>
          <a:p>
            <a:pPr eaLnBrk="1" hangingPunct="1">
              <a:spcBef>
                <a:spcPct val="20000"/>
              </a:spcBef>
              <a:buFontTx/>
              <a:buChar char="•"/>
            </a:pPr>
            <a:r>
              <a:rPr lang="en-US" dirty="0" smtClean="0"/>
              <a:t>Instrumental - Based on a leader’s ability to make things happen that members of the group want to have happen.</a:t>
            </a:r>
            <a:endParaRPr lang="en-US" dirty="0" smtClean="0">
              <a:solidFill>
                <a:srgbClr val="418181"/>
              </a:solidFill>
            </a:endParaRPr>
          </a:p>
          <a:p>
            <a:pPr eaLnBrk="1" hangingPunct="1">
              <a:spcBef>
                <a:spcPct val="20000"/>
              </a:spcBef>
              <a:buFontTx/>
              <a:buChar char="•"/>
            </a:pPr>
            <a:r>
              <a:rPr lang="en-US" dirty="0" smtClean="0"/>
              <a:t>Appraisal - Associated with a leader’s capacity to give critical feedback that allows the group or members to be more effective.</a:t>
            </a:r>
          </a:p>
          <a:p>
            <a:pPr eaLnBrk="1" hangingPunct="1">
              <a:spcBef>
                <a:spcPct val="20000"/>
              </a:spcBef>
              <a:buFontTx/>
              <a:buChar char="•"/>
            </a:pPr>
            <a:r>
              <a:rPr lang="en-US" dirty="0" smtClean="0"/>
              <a:t>Relational - Based on the leader’s relationship with someone (family, association, etc.) who is powerful. </a:t>
            </a:r>
          </a:p>
          <a:p>
            <a:pPr lvl="1" eaLnBrk="1" hangingPunct="1">
              <a:spcBef>
                <a:spcPct val="20000"/>
              </a:spcBef>
              <a:buFontTx/>
              <a:buChar char="–"/>
            </a:pPr>
            <a:r>
              <a:rPr lang="en-US" dirty="0" smtClean="0"/>
              <a:t>Others can access them through the leader.</a:t>
            </a:r>
          </a:p>
          <a:p>
            <a:pPr lvl="1" eaLnBrk="1" hangingPunct="1">
              <a:spcBef>
                <a:spcPct val="20000"/>
              </a:spcBef>
              <a:buFontTx/>
              <a:buChar char="–"/>
            </a:pPr>
            <a:endParaRPr lang="en-US" dirty="0" smtClean="0"/>
          </a:p>
          <a:p>
            <a:pPr lvl="1" eaLnBrk="1" hangingPunct="1">
              <a:spcBef>
                <a:spcPct val="20000"/>
              </a:spcBef>
            </a:pPr>
            <a:endParaRPr lang="en-US" dirty="0" smtClean="0"/>
          </a:p>
          <a:p>
            <a:pPr eaLnBrk="1" hangingPunct="1"/>
            <a:endParaRPr lang="en-US" dirty="0" smtClean="0"/>
          </a:p>
          <a:p>
            <a:endParaRPr lang="en-US" dirty="0"/>
          </a:p>
        </p:txBody>
      </p:sp>
      <p:sp>
        <p:nvSpPr>
          <p:cNvPr id="4" name="Slide Number Placeholder 3"/>
          <p:cNvSpPr>
            <a:spLocks noGrp="1"/>
          </p:cNvSpPr>
          <p:nvPr>
            <p:ph type="sldNum" sz="quarter" idx="10"/>
          </p:nvPr>
        </p:nvSpPr>
        <p:spPr/>
        <p:txBody>
          <a:bodyPr/>
          <a:lstStyle/>
          <a:p>
            <a:fld id="{C46CB184-78FB-4797-9832-922636AC86CD}"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457200" y="4191000"/>
            <a:ext cx="6172200" cy="4953000"/>
          </a:xfrm>
        </p:spPr>
        <p:txBody>
          <a:bodyPr>
            <a:noAutofit/>
          </a:bodyPr>
          <a:lstStyle/>
          <a:p>
            <a:pPr eaLnBrk="1" hangingPunct="1"/>
            <a:r>
              <a:rPr lang="en-US" dirty="0" smtClean="0"/>
              <a:t>B.2 Approaches to Managing People, pg 152-153</a:t>
            </a:r>
          </a:p>
          <a:p>
            <a:pPr eaLnBrk="1" hangingPunct="1"/>
            <a:endParaRPr lang="en-US" dirty="0" smtClean="0"/>
          </a:p>
          <a:p>
            <a:pPr eaLnBrk="1" hangingPunct="1"/>
            <a:r>
              <a:rPr lang="en-US" dirty="0" smtClean="0"/>
              <a:t>X – people motivated most by Maslow’s need of Security</a:t>
            </a:r>
          </a:p>
          <a:p>
            <a:pPr eaLnBrk="1" hangingPunct="1"/>
            <a:r>
              <a:rPr lang="en-US" dirty="0" smtClean="0"/>
              <a:t>Y – Work is natural, when people are committed to org goals, they will be self-motivated.</a:t>
            </a:r>
          </a:p>
          <a:p>
            <a:pPr eaLnBrk="1" hangingPunct="1"/>
            <a:r>
              <a:rPr lang="en-US" dirty="0" smtClean="0"/>
              <a:t>Z – Balance between Japanese businesses and traditional practices of American businesses. </a:t>
            </a:r>
          </a:p>
          <a:p>
            <a:endParaRPr lang="en-US" b="1" dirty="0"/>
          </a:p>
        </p:txBody>
      </p:sp>
      <p:sp>
        <p:nvSpPr>
          <p:cNvPr id="4" name="Slide Number Placeholder 3"/>
          <p:cNvSpPr>
            <a:spLocks noGrp="1"/>
          </p:cNvSpPr>
          <p:nvPr>
            <p:ph type="sldNum" sz="quarter" idx="10"/>
          </p:nvPr>
        </p:nvSpPr>
        <p:spPr/>
        <p:txBody>
          <a:bodyPr/>
          <a:lstStyle/>
          <a:p>
            <a:fld id="{C46CB184-78FB-4797-9832-922636AC86CD}"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C46CB184-78FB-4797-9832-922636AC86CD}"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15790"/>
            <a:ext cx="5943600" cy="4575810"/>
          </a:xfrm>
        </p:spPr>
        <p:txBody>
          <a:bodyPr>
            <a:normAutofit fontScale="92500" lnSpcReduction="20000"/>
          </a:bodyPr>
          <a:lstStyle/>
          <a:p>
            <a:pPr eaLnBrk="1" hangingPunct="1"/>
            <a:r>
              <a:rPr lang="en-US" sz="1400" dirty="0" smtClean="0">
                <a:latin typeface="Arial" charset="0"/>
                <a:cs typeface="Arial" charset="0"/>
              </a:rPr>
              <a:t>1.</a:t>
            </a:r>
            <a:r>
              <a:rPr lang="en-US" sz="1400" dirty="0" smtClean="0">
                <a:cs typeface="Times New Roman" pitchFamily="18" charset="0"/>
              </a:rPr>
              <a:t>      </a:t>
            </a:r>
            <a:r>
              <a:rPr lang="en-US" sz="1400" b="1" dirty="0" smtClean="0">
                <a:latin typeface="Arial" charset="0"/>
                <a:cs typeface="Arial" charset="0"/>
              </a:rPr>
              <a:t>Pat </a:t>
            </a:r>
            <a:r>
              <a:rPr lang="en-US" sz="1400" b="1" dirty="0" err="1" smtClean="0">
                <a:latin typeface="Arial" charset="0"/>
                <a:cs typeface="Arial" charset="0"/>
              </a:rPr>
              <a:t>Carrigan</a:t>
            </a:r>
            <a:r>
              <a:rPr lang="en-US" sz="1400" b="1" dirty="0" smtClean="0">
                <a:latin typeface="Arial" charset="0"/>
                <a:cs typeface="Arial" charset="0"/>
              </a:rPr>
              <a:t> </a:t>
            </a:r>
            <a:r>
              <a:rPr lang="en-US" sz="1400" dirty="0" smtClean="0">
                <a:latin typeface="Arial" charset="0"/>
                <a:cs typeface="Arial" charset="0"/>
              </a:rPr>
              <a:t>is not your typical General Motors plant manager. For one thing she is a woman in a profession dominated by men. Her background as a psychologist and researcher is unusual in this position. In Pat’s factory, hourly employees are supervising themselves and helping make crucial management decisions normally reserved for top management. </a:t>
            </a:r>
            <a:r>
              <a:rPr lang="en-US" sz="1400" dirty="0" err="1" smtClean="0">
                <a:latin typeface="Arial" charset="0"/>
                <a:cs typeface="Arial" charset="0"/>
              </a:rPr>
              <a:t>Carrigan</a:t>
            </a:r>
            <a:r>
              <a:rPr lang="en-US" sz="1400" dirty="0" smtClean="0">
                <a:latin typeface="Arial" charset="0"/>
                <a:cs typeface="Arial" charset="0"/>
              </a:rPr>
              <a:t> says, “It’s a step toward building the factory of the future…” How does she achieve such extraordinary efficiency and maintain the loyalty and respect of hardened automobile workers? Video segment #1 will explain.</a:t>
            </a:r>
          </a:p>
          <a:p>
            <a:pPr eaLnBrk="1" hangingPunct="1"/>
            <a:r>
              <a:rPr lang="en-US" sz="1400" dirty="0" smtClean="0">
                <a:latin typeface="Arial" charset="0"/>
                <a:cs typeface="Arial" charset="0"/>
              </a:rPr>
              <a:t>  </a:t>
            </a:r>
          </a:p>
          <a:p>
            <a:pPr eaLnBrk="1" hangingPunct="1"/>
            <a:r>
              <a:rPr lang="en-US" sz="1400" dirty="0" smtClean="0">
                <a:latin typeface="Arial" charset="0"/>
                <a:cs typeface="Arial" charset="0"/>
              </a:rPr>
              <a:t>2.</a:t>
            </a:r>
            <a:r>
              <a:rPr lang="en-US" sz="1400" dirty="0" smtClean="0">
                <a:cs typeface="Times New Roman" pitchFamily="18" charset="0"/>
              </a:rPr>
              <a:t>      </a:t>
            </a:r>
            <a:r>
              <a:rPr lang="en-US" sz="1400" b="1" dirty="0" smtClean="0">
                <a:latin typeface="Arial" charset="0"/>
                <a:cs typeface="Arial" charset="0"/>
              </a:rPr>
              <a:t>Hyman Rickover</a:t>
            </a:r>
            <a:r>
              <a:rPr lang="en-US" sz="1400" dirty="0" smtClean="0">
                <a:latin typeface="Arial" charset="0"/>
                <a:cs typeface="Arial" charset="0"/>
              </a:rPr>
              <a:t>, the father of the nuclear submarine, was interviewed on 60 minutes in 1984. Admiral Rickover had almost single-handedly managed the nuclear submarine fleet, including the design, production, and deployment of this crucial component of our nuclear deterrent capabilities. This Navy legend, who died in 1987, managed in some rather unorthodox ways. He refused to allow a book of Navy regulations on his ship. “If people knew their job they didn’t need a book of regulations to tell them how to do it,” he exclaimed in the 1984 interview. Rickover also made cadets who gave “stupid answers” sit in a broom closet for a few hours to think about their answers.  He was able to stay in his job 20 years past his retirement date, even though several presidents tried to retire him.  The Hyman Rickover video segment illustrates a successful manager who was most capable at specific managerial roles.  What were they?</a:t>
            </a:r>
          </a:p>
          <a:p>
            <a:endParaRPr lang="en-US" dirty="0" smtClean="0"/>
          </a:p>
        </p:txBody>
      </p:sp>
      <p:sp>
        <p:nvSpPr>
          <p:cNvPr id="4" name="Slide Number Placeholder 3"/>
          <p:cNvSpPr>
            <a:spLocks noGrp="1"/>
          </p:cNvSpPr>
          <p:nvPr>
            <p:ph type="sldNum" sz="quarter" idx="10"/>
          </p:nvPr>
        </p:nvSpPr>
        <p:spPr/>
        <p:txBody>
          <a:bodyPr/>
          <a:lstStyle/>
          <a:p>
            <a:fld id="{C46CB184-78FB-4797-9832-922636AC86CD}"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endParaRPr lang="en-US" dirty="0"/>
          </a:p>
        </p:txBody>
      </p:sp>
      <p:sp>
        <p:nvSpPr>
          <p:cNvPr id="4" name="Slide Number Placeholder 3"/>
          <p:cNvSpPr>
            <a:spLocks noGrp="1"/>
          </p:cNvSpPr>
          <p:nvPr>
            <p:ph type="sldNum" sz="quarter" idx="10"/>
          </p:nvPr>
        </p:nvSpPr>
        <p:spPr/>
        <p:txBody>
          <a:bodyPr/>
          <a:lstStyle/>
          <a:p>
            <a:fld id="{C46CB184-78FB-4797-9832-922636AC86CD}"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Text Box 5"/>
          <p:cNvSpPr txBox="1">
            <a:spLocks noChangeArrowheads="1"/>
          </p:cNvSpPr>
          <p:nvPr/>
        </p:nvSpPr>
        <p:spPr bwMode="auto">
          <a:xfrm>
            <a:off x="457200" y="393700"/>
            <a:ext cx="3260444" cy="861774"/>
          </a:xfrm>
          <a:prstGeom prst="rect">
            <a:avLst/>
          </a:prstGeom>
          <a:noFill/>
          <a:ln w="9525">
            <a:noFill/>
            <a:miter lim="800000"/>
            <a:headEnd/>
            <a:tailEnd/>
          </a:ln>
        </p:spPr>
        <p:txBody>
          <a:bodyPr wrap="none">
            <a:spAutoFit/>
          </a:bodyPr>
          <a:lstStyle/>
          <a:p>
            <a:pPr>
              <a:spcBef>
                <a:spcPct val="0"/>
              </a:spcBef>
              <a:defRPr/>
            </a:pPr>
            <a:r>
              <a:rPr lang="en-US" sz="1400" b="1" dirty="0">
                <a:solidFill>
                  <a:srgbClr val="590000"/>
                </a:solidFill>
                <a:latin typeface="Arial" charset="0"/>
              </a:rPr>
              <a:t>DIVISION OF FINANCE</a:t>
            </a:r>
          </a:p>
          <a:p>
            <a:pPr>
              <a:spcBef>
                <a:spcPct val="0"/>
              </a:spcBef>
              <a:defRPr/>
            </a:pPr>
            <a:endParaRPr lang="en-US" dirty="0">
              <a:solidFill>
                <a:srgbClr val="590000"/>
              </a:solidFill>
              <a:latin typeface="Arial" charset="0"/>
            </a:endParaRPr>
          </a:p>
          <a:p>
            <a:pPr>
              <a:spcBef>
                <a:spcPct val="0"/>
              </a:spcBef>
              <a:defRPr/>
            </a:pPr>
            <a:r>
              <a:rPr lang="en-US" i="1" dirty="0">
                <a:solidFill>
                  <a:srgbClr val="9A9A99"/>
                </a:solidFill>
                <a:latin typeface="Cambria" pitchFamily="18" charset="0"/>
              </a:rPr>
              <a:t>Committed to Service Excellence</a:t>
            </a:r>
          </a:p>
        </p:txBody>
      </p:sp>
      <p:sp>
        <p:nvSpPr>
          <p:cNvPr id="2" name="Title 1"/>
          <p:cNvSpPr>
            <a:spLocks noGrp="1"/>
          </p:cNvSpPr>
          <p:nvPr>
            <p:ph type="ctrTitle"/>
          </p:nvPr>
        </p:nvSpPr>
        <p:spPr>
          <a:xfrm>
            <a:off x="685800" y="2130425"/>
            <a:ext cx="7772400" cy="1470025"/>
          </a:xfr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Tree>
  </p:cSld>
  <p:clrMapOvr>
    <a:masterClrMapping/>
  </p:clrMapOvr>
  <p:transition spd="med">
    <p:zoom/>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37160"/>
            <a:ext cx="6096000" cy="1097280"/>
          </a:xfrm>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sldNum" sz="quarter" idx="10"/>
          </p:nvPr>
        </p:nvSpPr>
        <p:spPr>
          <a:ln/>
        </p:spPr>
        <p:txBody>
          <a:bodyPr/>
          <a:lstStyle>
            <a:lvl1pPr>
              <a:defRPr/>
            </a:lvl1pPr>
          </a:lstStyle>
          <a:p>
            <a:fld id="{11E588A8-E8ED-481B-AF50-772AAC7CFE56}" type="slidenum">
              <a:rPr lang="en-US" smtClean="0"/>
              <a:pPr/>
              <a:t>‹#›</a:t>
            </a:fld>
            <a:endParaRPr lang="en-US"/>
          </a:p>
        </p:txBody>
      </p:sp>
    </p:spTree>
  </p:cSld>
  <p:clrMapOvr>
    <a:masterClrMapping/>
  </p:clrMapOvr>
  <p:transition spd="med">
    <p:zoom/>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4048" y="685801"/>
            <a:ext cx="6099048" cy="553998"/>
          </a:xfrm>
          <a:prstGeom prst="rect">
            <a:avLst/>
          </a:prstGeom>
        </p:spPr>
        <p:txBody>
          <a:bodyPr anchor="b" anchorCtr="0"/>
          <a:lstStyle>
            <a:lvl1pPr algn="l">
              <a:defRPr sz="3000" b="1" cap="none"/>
            </a:lvl1pPr>
          </a:lstStyle>
          <a:p>
            <a:r>
              <a:rPr lang="en-US" dirty="0" smtClean="0"/>
              <a:t>Click to edit Master title style</a:t>
            </a:r>
            <a:endParaRPr lang="en-US" dirty="0"/>
          </a:p>
        </p:txBody>
      </p:sp>
      <p:sp>
        <p:nvSpPr>
          <p:cNvPr id="3" name="Text Placeholder 2"/>
          <p:cNvSpPr>
            <a:spLocks noGrp="1"/>
          </p:cNvSpPr>
          <p:nvPr>
            <p:ph type="body" idx="1"/>
          </p:nvPr>
        </p:nvSpPr>
        <p:spPr>
          <a:xfrm>
            <a:off x="685800" y="1371600"/>
            <a:ext cx="7772400" cy="1500187"/>
          </a:xfrm>
        </p:spPr>
        <p:txBody>
          <a:bodyPr anchor="t" anchorCtr="0">
            <a:normAutofit/>
          </a:bodyPr>
          <a:lstStyle>
            <a:lvl1pPr marL="0" indent="0" algn="l">
              <a:buNone/>
              <a:defRPr sz="3200" b="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6" name="Slide Number Placeholder 5"/>
          <p:cNvSpPr>
            <a:spLocks noGrp="1"/>
          </p:cNvSpPr>
          <p:nvPr>
            <p:ph type="sldNum" sz="quarter" idx="12"/>
          </p:nvPr>
        </p:nvSpPr>
        <p:spPr/>
        <p:txBody>
          <a:bodyPr/>
          <a:lstStyle/>
          <a:p>
            <a:fld id="{11E588A8-E8ED-481B-AF50-772AAC7CFE56}" type="slidenum">
              <a:rPr lang="en-US" smtClean="0"/>
              <a:pPr/>
              <a:t>‹#›</a:t>
            </a:fld>
            <a:endParaRPr lang="en-US"/>
          </a:p>
        </p:txBody>
      </p:sp>
    </p:spTree>
  </p:cSld>
  <p:clrMapOvr>
    <a:masterClrMapping/>
  </p:clrMapOvr>
  <p:transition spd="med">
    <p:zoom/>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1E588A8-E8ED-481B-AF50-772AAC7CFE56}" type="slidenum">
              <a:rPr lang="en-US" smtClean="0"/>
              <a:pPr/>
              <a:t>‹#›</a:t>
            </a:fld>
            <a:endParaRPr lang="en-US"/>
          </a:p>
        </p:txBody>
      </p:sp>
      <p:sp>
        <p:nvSpPr>
          <p:cNvPr id="6" name="Title Placeholder 12"/>
          <p:cNvSpPr>
            <a:spLocks noGrp="1"/>
          </p:cNvSpPr>
          <p:nvPr>
            <p:ph type="title"/>
          </p:nvPr>
        </p:nvSpPr>
        <p:spPr>
          <a:xfrm>
            <a:off x="384048" y="685800"/>
            <a:ext cx="6099048" cy="548640"/>
          </a:xfrm>
          <a:prstGeom prst="rect">
            <a:avLst/>
          </a:prstGeom>
        </p:spPr>
        <p:txBody>
          <a:bodyPr vert="horz" lIns="91440" tIns="45720" rIns="91440" bIns="45720" rtlCol="0" anchor="b" anchorCtr="0">
            <a:noAutofit/>
          </a:bodyPr>
          <a:lstStyle/>
          <a:p>
            <a:r>
              <a:rPr lang="en-US" dirty="0" smtClean="0"/>
              <a:t>Click to edit Master title style</a:t>
            </a:r>
            <a:endParaRPr lang="en-US" dirty="0"/>
          </a:p>
        </p:txBody>
      </p:sp>
    </p:spTree>
  </p:cSld>
  <p:clrMapOvr>
    <a:masterClrMapping/>
  </p:clrMapOvr>
  <p:transition spd="med">
    <p:zoom/>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C0C0C0"/>
        </a:solidFill>
        <a:effectLst/>
      </p:bgPr>
    </p:bg>
    <p:spTree>
      <p:nvGrpSpPr>
        <p:cNvPr id="1" name=""/>
        <p:cNvGrpSpPr/>
        <p:nvPr/>
      </p:nvGrpSpPr>
      <p:grpSpPr>
        <a:xfrm>
          <a:off x="0" y="0"/>
          <a:ext cx="0" cy="0"/>
          <a:chOff x="0" y="0"/>
          <a:chExt cx="0" cy="0"/>
        </a:xfrm>
      </p:grpSpPr>
      <p:pic>
        <p:nvPicPr>
          <p:cNvPr id="1026" name="Picture 34" descr="background2"/>
          <p:cNvPicPr>
            <a:picLocks noChangeAspect="1" noChangeArrowheads="1"/>
          </p:cNvPicPr>
          <p:nvPr/>
        </p:nvPicPr>
        <p:blipFill>
          <a:blip r:embed="rId6" cstate="print"/>
          <a:srcRect/>
          <a:stretch>
            <a:fillRect/>
          </a:stretch>
        </p:blipFill>
        <p:spPr bwMode="auto">
          <a:xfrm>
            <a:off x="-38100" y="0"/>
            <a:ext cx="9182100" cy="6886575"/>
          </a:xfrm>
          <a:prstGeom prst="rect">
            <a:avLst/>
          </a:prstGeom>
          <a:noFill/>
          <a:ln w="9525">
            <a:noFill/>
            <a:miter lim="800000"/>
            <a:headEnd/>
            <a:tailEnd/>
          </a:ln>
        </p:spPr>
      </p:pic>
      <p:sp>
        <p:nvSpPr>
          <p:cNvPr id="1027" name="Rectangle 20"/>
          <p:cNvSpPr>
            <a:spLocks noGrp="1" noChangeArrowheads="1"/>
          </p:cNvSpPr>
          <p:nvPr>
            <p:ph type="title"/>
          </p:nvPr>
        </p:nvSpPr>
        <p:spPr bwMode="auto">
          <a:xfrm>
            <a:off x="381000" y="685800"/>
            <a:ext cx="6096000" cy="549275"/>
          </a:xfrm>
          <a:prstGeom prst="rect">
            <a:avLst/>
          </a:prstGeom>
          <a:noFill/>
          <a:ln w="9525">
            <a:noFill/>
            <a:miter lim="800000"/>
            <a:headEnd/>
            <a:tailEnd/>
          </a:ln>
        </p:spPr>
        <p:txBody>
          <a:bodyPr vert="horz" wrap="square" lIns="91440" tIns="45720" rIns="91440" bIns="45720" numCol="1" anchor="b" anchorCtr="0" compatLnSpc="1">
            <a:prstTxWarp prst="textNoShape">
              <a:avLst/>
            </a:prstTxWarp>
            <a:spAutoFit/>
          </a:bodyPr>
          <a:lstStyle/>
          <a:p>
            <a:pPr lvl="0"/>
            <a:r>
              <a:rPr lang="en-US" dirty="0" smtClean="0"/>
              <a:t>Click to edit Master title style</a:t>
            </a:r>
          </a:p>
        </p:txBody>
      </p:sp>
      <p:sp>
        <p:nvSpPr>
          <p:cNvPr id="1028" name="Rectangle 32"/>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3797" name="Rectangle 5"/>
          <p:cNvSpPr>
            <a:spLocks noGrp="1" noChangeArrowheads="1"/>
          </p:cNvSpPr>
          <p:nvPr>
            <p:ph type="sldNum" sz="quarter" idx="4"/>
          </p:nvPr>
        </p:nvSpPr>
        <p:spPr bwMode="auto">
          <a:xfrm>
            <a:off x="0" y="6324600"/>
            <a:ext cx="609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1400" b="0">
                <a:solidFill>
                  <a:srgbClr val="590000"/>
                </a:solidFill>
                <a:latin typeface="+mn-lt"/>
              </a:defRPr>
            </a:lvl1pPr>
          </a:lstStyle>
          <a:p>
            <a:fld id="{11E588A8-E8ED-481B-AF50-772AAC7CFE5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Lst>
  <p:transition spd="med">
    <p:zoom/>
  </p:transition>
  <p:timing>
    <p:tnLst>
      <p:par>
        <p:cTn id="1" dur="indefinite" restart="never" nodeType="tmRoot"/>
      </p:par>
    </p:tnLst>
  </p:timing>
  <p:hf hdr="0"/>
  <p:txStyles>
    <p:titleStyle>
      <a:lvl1pPr algn="l" rtl="0" eaLnBrk="1" fontAlgn="base" hangingPunct="1">
        <a:spcBef>
          <a:spcPct val="0"/>
        </a:spcBef>
        <a:spcAft>
          <a:spcPct val="0"/>
        </a:spcAft>
        <a:defRPr sz="3000" b="1">
          <a:solidFill>
            <a:srgbClr val="590000"/>
          </a:solidFill>
          <a:latin typeface="+mj-lt"/>
          <a:ea typeface="+mj-ea"/>
          <a:cs typeface="+mj-cs"/>
        </a:defRPr>
      </a:lvl1pPr>
      <a:lvl2pPr algn="l" rtl="0" eaLnBrk="1" fontAlgn="base" hangingPunct="1">
        <a:spcBef>
          <a:spcPct val="0"/>
        </a:spcBef>
        <a:spcAft>
          <a:spcPct val="0"/>
        </a:spcAft>
        <a:defRPr sz="3000" b="1">
          <a:solidFill>
            <a:srgbClr val="590000"/>
          </a:solidFill>
          <a:latin typeface="Arial" charset="0"/>
        </a:defRPr>
      </a:lvl2pPr>
      <a:lvl3pPr algn="l" rtl="0" eaLnBrk="1" fontAlgn="base" hangingPunct="1">
        <a:spcBef>
          <a:spcPct val="0"/>
        </a:spcBef>
        <a:spcAft>
          <a:spcPct val="0"/>
        </a:spcAft>
        <a:defRPr sz="3000" b="1">
          <a:solidFill>
            <a:srgbClr val="590000"/>
          </a:solidFill>
          <a:latin typeface="Arial" charset="0"/>
        </a:defRPr>
      </a:lvl3pPr>
      <a:lvl4pPr algn="l" rtl="0" eaLnBrk="1" fontAlgn="base" hangingPunct="1">
        <a:spcBef>
          <a:spcPct val="0"/>
        </a:spcBef>
        <a:spcAft>
          <a:spcPct val="0"/>
        </a:spcAft>
        <a:defRPr sz="3000" b="1">
          <a:solidFill>
            <a:srgbClr val="590000"/>
          </a:solidFill>
          <a:latin typeface="Arial" charset="0"/>
        </a:defRPr>
      </a:lvl4pPr>
      <a:lvl5pPr algn="l" rtl="0" eaLnBrk="1" fontAlgn="base" hangingPunct="1">
        <a:spcBef>
          <a:spcPct val="0"/>
        </a:spcBef>
        <a:spcAft>
          <a:spcPct val="0"/>
        </a:spcAft>
        <a:defRPr sz="3000" b="1">
          <a:solidFill>
            <a:srgbClr val="590000"/>
          </a:solidFill>
          <a:latin typeface="Arial" charset="0"/>
        </a:defRPr>
      </a:lvl5pPr>
      <a:lvl6pPr marL="457200" algn="l" rtl="0" eaLnBrk="1" fontAlgn="base" hangingPunct="1">
        <a:spcBef>
          <a:spcPct val="0"/>
        </a:spcBef>
        <a:spcAft>
          <a:spcPct val="0"/>
        </a:spcAft>
        <a:defRPr sz="3000" b="1">
          <a:solidFill>
            <a:srgbClr val="590000"/>
          </a:solidFill>
          <a:latin typeface="Arial" charset="0"/>
        </a:defRPr>
      </a:lvl6pPr>
      <a:lvl7pPr marL="914400" algn="l" rtl="0" eaLnBrk="1" fontAlgn="base" hangingPunct="1">
        <a:spcBef>
          <a:spcPct val="0"/>
        </a:spcBef>
        <a:spcAft>
          <a:spcPct val="0"/>
        </a:spcAft>
        <a:defRPr sz="3000" b="1">
          <a:solidFill>
            <a:srgbClr val="590000"/>
          </a:solidFill>
          <a:latin typeface="Arial" charset="0"/>
        </a:defRPr>
      </a:lvl7pPr>
      <a:lvl8pPr marL="1371600" algn="l" rtl="0" eaLnBrk="1" fontAlgn="base" hangingPunct="1">
        <a:spcBef>
          <a:spcPct val="0"/>
        </a:spcBef>
        <a:spcAft>
          <a:spcPct val="0"/>
        </a:spcAft>
        <a:defRPr sz="3000" b="1">
          <a:solidFill>
            <a:srgbClr val="590000"/>
          </a:solidFill>
          <a:latin typeface="Arial" charset="0"/>
        </a:defRPr>
      </a:lvl8pPr>
      <a:lvl9pPr marL="1828800" algn="l" rtl="0" eaLnBrk="1" fontAlgn="base" hangingPunct="1">
        <a:spcBef>
          <a:spcPct val="0"/>
        </a:spcBef>
        <a:spcAft>
          <a:spcPct val="0"/>
        </a:spcAft>
        <a:defRPr sz="3000" b="1">
          <a:solidFill>
            <a:srgbClr val="590000"/>
          </a:solidFill>
          <a:latin typeface="Arial" charset="0"/>
        </a:defRPr>
      </a:lvl9pPr>
    </p:titleStyle>
    <p:bodyStyle>
      <a:lvl1pPr marL="342900" indent="-342900" algn="l" rtl="0" eaLnBrk="1" fontAlgn="base" hangingPunct="1">
        <a:spcBef>
          <a:spcPct val="20000"/>
        </a:spcBef>
        <a:spcAft>
          <a:spcPct val="0"/>
        </a:spcAft>
        <a:buChar char="•"/>
        <a:defRPr sz="3200">
          <a:solidFill>
            <a:schemeClr val="hlink"/>
          </a:solidFill>
          <a:latin typeface="+mn-lt"/>
          <a:ea typeface="+mn-ea"/>
          <a:cs typeface="+mn-cs"/>
        </a:defRPr>
      </a:lvl1pPr>
      <a:lvl2pPr marL="742950" indent="-285750" algn="l" rtl="0" eaLnBrk="1" fontAlgn="base" hangingPunct="1">
        <a:spcBef>
          <a:spcPct val="20000"/>
        </a:spcBef>
        <a:spcAft>
          <a:spcPct val="0"/>
        </a:spcAft>
        <a:buChar char="–"/>
        <a:defRPr sz="2800">
          <a:solidFill>
            <a:schemeClr val="hlink"/>
          </a:solidFill>
          <a:latin typeface="+mn-lt"/>
        </a:defRPr>
      </a:lvl2pPr>
      <a:lvl3pPr marL="1143000" indent="-228600" algn="l" rtl="0" eaLnBrk="1" fontAlgn="base" hangingPunct="1">
        <a:spcBef>
          <a:spcPct val="20000"/>
        </a:spcBef>
        <a:spcAft>
          <a:spcPct val="0"/>
        </a:spcAft>
        <a:buChar char="•"/>
        <a:defRPr sz="2400">
          <a:solidFill>
            <a:schemeClr val="hlink"/>
          </a:solidFill>
          <a:latin typeface="+mn-lt"/>
        </a:defRPr>
      </a:lvl3pPr>
      <a:lvl4pPr marL="1600200" indent="-228600" algn="l" rtl="0" eaLnBrk="1" fontAlgn="base" hangingPunct="1">
        <a:spcBef>
          <a:spcPct val="20000"/>
        </a:spcBef>
        <a:spcAft>
          <a:spcPct val="0"/>
        </a:spcAft>
        <a:buChar char="–"/>
        <a:defRPr sz="2000">
          <a:solidFill>
            <a:schemeClr val="hlink"/>
          </a:solidFill>
          <a:latin typeface="+mn-lt"/>
        </a:defRPr>
      </a:lvl4pPr>
      <a:lvl5pPr marL="2057400" indent="-228600" algn="l" rtl="0" eaLnBrk="1" fontAlgn="base" hangingPunct="1">
        <a:spcBef>
          <a:spcPct val="20000"/>
        </a:spcBef>
        <a:spcAft>
          <a:spcPct val="0"/>
        </a:spcAft>
        <a:buChar char="»"/>
        <a:defRPr sz="2000">
          <a:solidFill>
            <a:schemeClr val="hlink"/>
          </a:solidFill>
          <a:latin typeface="+mn-lt"/>
        </a:defRPr>
      </a:lvl5pPr>
      <a:lvl6pPr marL="2514600" indent="-228600" algn="l" rtl="0" eaLnBrk="1" fontAlgn="base" hangingPunct="1">
        <a:spcBef>
          <a:spcPct val="20000"/>
        </a:spcBef>
        <a:spcAft>
          <a:spcPct val="0"/>
        </a:spcAft>
        <a:buChar char="»"/>
        <a:defRPr sz="2000">
          <a:solidFill>
            <a:schemeClr val="hlink"/>
          </a:solidFill>
          <a:latin typeface="+mn-lt"/>
        </a:defRPr>
      </a:lvl6pPr>
      <a:lvl7pPr marL="2971800" indent="-228600" algn="l" rtl="0" eaLnBrk="1" fontAlgn="base" hangingPunct="1">
        <a:spcBef>
          <a:spcPct val="20000"/>
        </a:spcBef>
        <a:spcAft>
          <a:spcPct val="0"/>
        </a:spcAft>
        <a:buChar char="»"/>
        <a:defRPr sz="2000">
          <a:solidFill>
            <a:schemeClr val="hlink"/>
          </a:solidFill>
          <a:latin typeface="+mn-lt"/>
        </a:defRPr>
      </a:lvl7pPr>
      <a:lvl8pPr marL="3429000" indent="-228600" algn="l" rtl="0" eaLnBrk="1" fontAlgn="base" hangingPunct="1">
        <a:spcBef>
          <a:spcPct val="20000"/>
        </a:spcBef>
        <a:spcAft>
          <a:spcPct val="0"/>
        </a:spcAft>
        <a:buChar char="»"/>
        <a:defRPr sz="2000">
          <a:solidFill>
            <a:schemeClr val="hlink"/>
          </a:solidFill>
          <a:latin typeface="+mn-lt"/>
        </a:defRPr>
      </a:lvl8pPr>
      <a:lvl9pPr marL="3886200" indent="-228600" algn="l" rtl="0" eaLnBrk="1" fontAlgn="base" hangingPunct="1">
        <a:spcBef>
          <a:spcPct val="20000"/>
        </a:spcBef>
        <a:spcAft>
          <a:spcPct val="0"/>
        </a:spcAft>
        <a:buChar char="»"/>
        <a:defRPr sz="2000">
          <a:solidFill>
            <a:schemeClr val="hlink"/>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4.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image" Target="../media/image4.wmf"/></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9.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762000" y="1066800"/>
            <a:ext cx="7772400" cy="1470025"/>
          </a:xfrm>
        </p:spPr>
        <p:txBody>
          <a:bodyPr>
            <a:normAutofit/>
          </a:bodyPr>
          <a:lstStyle/>
          <a:p>
            <a:r>
              <a:rPr lang="en-US" dirty="0" smtClean="0"/>
              <a:t>Organizational Leadership</a:t>
            </a:r>
            <a:endParaRPr lang="en-US" dirty="0"/>
          </a:p>
        </p:txBody>
      </p:sp>
      <p:sp>
        <p:nvSpPr>
          <p:cNvPr id="5" name="Subtitle 4"/>
          <p:cNvSpPr>
            <a:spLocks noGrp="1"/>
          </p:cNvSpPr>
          <p:nvPr>
            <p:ph type="subTitle" idx="1"/>
          </p:nvPr>
        </p:nvSpPr>
        <p:spPr>
          <a:xfrm>
            <a:off x="0" y="2895600"/>
            <a:ext cx="9144000" cy="609600"/>
          </a:xfrm>
        </p:spPr>
        <p:txBody>
          <a:bodyPr/>
          <a:lstStyle/>
          <a:p>
            <a:r>
              <a:rPr lang="en-US" dirty="0" smtClean="0">
                <a:latin typeface="Tahoma" pitchFamily="34" charset="0"/>
              </a:rPr>
              <a:t>Presentation for CAP Study Group</a:t>
            </a:r>
          </a:p>
          <a:p>
            <a:pPr lvl="0"/>
            <a:endParaRPr lang="en-US" b="1" kern="1200" dirty="0" smtClean="0">
              <a:solidFill>
                <a:srgbClr val="590000"/>
              </a:solidFill>
              <a:latin typeface="Segoe UI" pitchFamily="34" charset="0"/>
              <a:cs typeface="Segoe UI" pitchFamily="34" charset="0"/>
            </a:endParaRPr>
          </a:p>
          <a:p>
            <a:endParaRPr lang="en-US" dirty="0"/>
          </a:p>
        </p:txBody>
      </p:sp>
      <p:sp>
        <p:nvSpPr>
          <p:cNvPr id="6" name="Rectangle 7"/>
          <p:cNvSpPr>
            <a:spLocks noChangeArrowheads="1"/>
          </p:cNvSpPr>
          <p:nvPr/>
        </p:nvSpPr>
        <p:spPr bwMode="auto">
          <a:xfrm>
            <a:off x="0" y="3810000"/>
            <a:ext cx="9144000" cy="1822450"/>
          </a:xfrm>
          <a:prstGeom prst="rect">
            <a:avLst/>
          </a:prstGeom>
          <a:noFill/>
          <a:ln w="9525">
            <a:noFill/>
            <a:miter lim="800000"/>
            <a:headEnd/>
            <a:tailEnd/>
          </a:ln>
        </p:spPr>
        <p:txBody>
          <a:bodyPr/>
          <a:lstStyle/>
          <a:p>
            <a:pPr algn="ctr">
              <a:lnSpc>
                <a:spcPct val="80000"/>
              </a:lnSpc>
              <a:spcBef>
                <a:spcPct val="20000"/>
              </a:spcBef>
            </a:pPr>
            <a:endParaRPr lang="en-US" b="0" dirty="0">
              <a:solidFill>
                <a:schemeClr val="hlink"/>
              </a:solidFill>
              <a:latin typeface="Arial" charset="0"/>
            </a:endParaRPr>
          </a:p>
          <a:p>
            <a:pPr algn="ctr">
              <a:lnSpc>
                <a:spcPct val="80000"/>
              </a:lnSpc>
              <a:spcBef>
                <a:spcPct val="20000"/>
              </a:spcBef>
            </a:pPr>
            <a:endParaRPr lang="en-US" b="0" dirty="0">
              <a:solidFill>
                <a:schemeClr val="hlink"/>
              </a:solidFill>
              <a:latin typeface="Arial" charset="0"/>
            </a:endParaRPr>
          </a:p>
          <a:p>
            <a:pPr algn="ctr">
              <a:lnSpc>
                <a:spcPct val="80000"/>
              </a:lnSpc>
              <a:spcBef>
                <a:spcPct val="20000"/>
              </a:spcBef>
            </a:pPr>
            <a:r>
              <a:rPr lang="en-US" dirty="0">
                <a:solidFill>
                  <a:schemeClr val="hlink"/>
                </a:solidFill>
                <a:latin typeface="Arial" charset="0"/>
              </a:rPr>
              <a:t>Presented By</a:t>
            </a:r>
          </a:p>
          <a:p>
            <a:pPr algn="ctr">
              <a:lnSpc>
                <a:spcPct val="80000"/>
              </a:lnSpc>
              <a:spcBef>
                <a:spcPct val="20000"/>
              </a:spcBef>
            </a:pPr>
            <a:r>
              <a:rPr lang="en-US" dirty="0" smtClean="0">
                <a:solidFill>
                  <a:schemeClr val="hlink"/>
                </a:solidFill>
                <a:latin typeface="Arial" charset="0"/>
              </a:rPr>
              <a:t>Anne Mayer</a:t>
            </a:r>
          </a:p>
          <a:p>
            <a:pPr algn="ctr">
              <a:lnSpc>
                <a:spcPct val="80000"/>
              </a:lnSpc>
              <a:spcBef>
                <a:spcPct val="20000"/>
              </a:spcBef>
            </a:pPr>
            <a:r>
              <a:rPr lang="en-US" dirty="0" smtClean="0">
                <a:solidFill>
                  <a:schemeClr val="hlink"/>
                </a:solidFill>
                <a:latin typeface="Arial" charset="0"/>
              </a:rPr>
              <a:t>Director</a:t>
            </a:r>
          </a:p>
          <a:p>
            <a:pPr algn="ctr">
              <a:lnSpc>
                <a:spcPct val="80000"/>
              </a:lnSpc>
              <a:spcBef>
                <a:spcPct val="20000"/>
              </a:spcBef>
            </a:pPr>
            <a:r>
              <a:rPr lang="en-US" dirty="0" smtClean="0">
                <a:solidFill>
                  <a:schemeClr val="hlink"/>
                </a:solidFill>
                <a:latin typeface="Arial" charset="0"/>
              </a:rPr>
              <a:t>Employee &amp; Organizational Development</a:t>
            </a:r>
          </a:p>
          <a:p>
            <a:pPr algn="ctr">
              <a:lnSpc>
                <a:spcPct val="80000"/>
              </a:lnSpc>
              <a:spcBef>
                <a:spcPct val="20000"/>
              </a:spcBef>
            </a:pPr>
            <a:endParaRPr lang="en-US" dirty="0" smtClean="0">
              <a:solidFill>
                <a:schemeClr val="hlink"/>
              </a:solidFill>
              <a:latin typeface="Arial" charset="0"/>
            </a:endParaRPr>
          </a:p>
          <a:p>
            <a:pPr algn="ctr">
              <a:lnSpc>
                <a:spcPct val="80000"/>
              </a:lnSpc>
              <a:spcBef>
                <a:spcPct val="20000"/>
              </a:spcBef>
            </a:pPr>
            <a:r>
              <a:rPr lang="en-US" dirty="0" smtClean="0">
                <a:solidFill>
                  <a:schemeClr val="hlink"/>
                </a:solidFill>
                <a:latin typeface="Arial" charset="0"/>
              </a:rPr>
              <a:t>February 2009</a:t>
            </a:r>
            <a:endParaRPr lang="en-US" dirty="0">
              <a:solidFill>
                <a:schemeClr val="hlink"/>
              </a:solidFill>
              <a:latin typeface="Arial" charset="0"/>
            </a:endParaRPr>
          </a:p>
        </p:txBody>
      </p:sp>
    </p:spTree>
  </p:cSld>
  <p:clrMapOvr>
    <a:masterClrMapping/>
  </p:clrMapOvr>
  <p:transition spd="med">
    <p:zo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37160"/>
            <a:ext cx="6096000" cy="1015663"/>
          </a:xfrm>
        </p:spPr>
        <p:txBody>
          <a:bodyPr/>
          <a:lstStyle/>
          <a:p>
            <a:r>
              <a:rPr lang="en-US" b="1" dirty="0" smtClean="0"/>
              <a:t/>
            </a:r>
            <a:br>
              <a:rPr lang="en-US" b="1" dirty="0" smtClean="0"/>
            </a:br>
            <a:r>
              <a:rPr lang="en-US" dirty="0" smtClean="0"/>
              <a:t>Definitions</a:t>
            </a:r>
            <a:endParaRPr lang="en-US" b="1" dirty="0"/>
          </a:p>
        </p:txBody>
      </p:sp>
      <p:sp>
        <p:nvSpPr>
          <p:cNvPr id="5" name="Slide Number Placeholder 4"/>
          <p:cNvSpPr>
            <a:spLocks noGrp="1"/>
          </p:cNvSpPr>
          <p:nvPr>
            <p:ph type="sldNum" sz="quarter" idx="10"/>
          </p:nvPr>
        </p:nvSpPr>
        <p:spPr/>
        <p:txBody>
          <a:bodyPr/>
          <a:lstStyle/>
          <a:p>
            <a:fld id="{11E588A8-E8ED-481B-AF50-772AAC7CFE56}" type="slidenum">
              <a:rPr lang="en-US" smtClean="0"/>
              <a:pPr/>
              <a:t>2</a:t>
            </a:fld>
            <a:endParaRPr lang="en-US"/>
          </a:p>
        </p:txBody>
      </p:sp>
      <p:sp>
        <p:nvSpPr>
          <p:cNvPr id="7" name="Rectangle 3"/>
          <p:cNvSpPr txBox="1">
            <a:spLocks noChangeArrowheads="1"/>
          </p:cNvSpPr>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Char char="•"/>
              <a:tabLst/>
              <a:defRPr/>
            </a:pPr>
            <a:r>
              <a:rPr kumimoji="0" lang="en-US" sz="2400" b="1" i="0" u="none" strike="noStrike" kern="0" cap="none" spc="0" normalizeH="0" baseline="0" noProof="0" smtClean="0">
                <a:ln>
                  <a:noFill/>
                </a:ln>
                <a:solidFill>
                  <a:schemeClr val="hlink"/>
                </a:solidFill>
                <a:effectLst/>
                <a:uLnTx/>
                <a:uFillTx/>
                <a:latin typeface="Arial" charset="0"/>
                <a:ea typeface="+mn-ea"/>
                <a:cs typeface="+mn-cs"/>
              </a:rPr>
              <a:t>Leadership: </a:t>
            </a:r>
            <a:r>
              <a:rPr kumimoji="0" lang="en-US" sz="2400" b="0" i="0" u="none" strike="noStrike" kern="0" cap="none" spc="0" normalizeH="0" baseline="0" noProof="0" smtClean="0">
                <a:ln>
                  <a:noFill/>
                </a:ln>
                <a:solidFill>
                  <a:schemeClr val="hlink"/>
                </a:solidFill>
                <a:effectLst/>
                <a:uLnTx/>
                <a:uFillTx/>
                <a:latin typeface="Arial" charset="0"/>
                <a:ea typeface="+mn-ea"/>
                <a:cs typeface="+mn-cs"/>
              </a:rPr>
              <a:t>The </a:t>
            </a:r>
            <a:r>
              <a:rPr kumimoji="0" lang="en-US" sz="2400" b="0" i="1" u="none" strike="noStrike" kern="0" cap="none" spc="0" normalizeH="0" baseline="0" noProof="0" smtClean="0">
                <a:ln>
                  <a:noFill/>
                </a:ln>
                <a:solidFill>
                  <a:schemeClr val="hlink"/>
                </a:solidFill>
                <a:effectLst/>
                <a:uLnTx/>
                <a:uFillTx/>
                <a:latin typeface="Arial" charset="0"/>
                <a:ea typeface="+mn-ea"/>
                <a:cs typeface="+mn-cs"/>
              </a:rPr>
              <a:t>act</a:t>
            </a:r>
            <a:r>
              <a:rPr kumimoji="0" lang="en-US" sz="2400" b="0" i="0" u="none" strike="noStrike" kern="0" cap="none" spc="0" normalizeH="0" baseline="0" noProof="0" smtClean="0">
                <a:ln>
                  <a:noFill/>
                </a:ln>
                <a:solidFill>
                  <a:schemeClr val="hlink"/>
                </a:solidFill>
                <a:effectLst/>
                <a:uLnTx/>
                <a:uFillTx/>
                <a:latin typeface="Arial" charset="0"/>
                <a:ea typeface="+mn-ea"/>
                <a:cs typeface="+mn-cs"/>
              </a:rPr>
              <a:t> of influencing others to work toward a desired goal.</a:t>
            </a:r>
            <a:br>
              <a:rPr kumimoji="0" lang="en-US" sz="2400" b="0" i="0" u="none" strike="noStrike" kern="0" cap="none" spc="0" normalizeH="0" baseline="0" noProof="0" smtClean="0">
                <a:ln>
                  <a:noFill/>
                </a:ln>
                <a:solidFill>
                  <a:schemeClr val="hlink"/>
                </a:solidFill>
                <a:effectLst/>
                <a:uLnTx/>
                <a:uFillTx/>
                <a:latin typeface="Arial" charset="0"/>
                <a:ea typeface="+mn-ea"/>
                <a:cs typeface="+mn-cs"/>
              </a:rPr>
            </a:br>
            <a:endParaRPr kumimoji="0" lang="en-US" sz="2400" b="0" i="0" u="none" strike="noStrike" kern="0" cap="none" spc="0" normalizeH="0" baseline="0" noProof="0" smtClean="0">
              <a:ln>
                <a:noFill/>
              </a:ln>
              <a:solidFill>
                <a:schemeClr val="hlink"/>
              </a:solidFill>
              <a:effectLst/>
              <a:uLnTx/>
              <a:uFillTx/>
              <a:latin typeface="Arial" charset="0"/>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Char char="•"/>
              <a:tabLst/>
              <a:defRPr/>
            </a:pPr>
            <a:r>
              <a:rPr kumimoji="0" lang="en-US" sz="2400" b="1" i="0" u="none" strike="noStrike" kern="0" cap="none" spc="0" normalizeH="0" baseline="0" noProof="0" smtClean="0">
                <a:ln>
                  <a:noFill/>
                </a:ln>
                <a:solidFill>
                  <a:schemeClr val="hlink"/>
                </a:solidFill>
                <a:effectLst/>
                <a:uLnTx/>
                <a:uFillTx/>
                <a:latin typeface="Arial" charset="0"/>
                <a:ea typeface="+mn-ea"/>
                <a:cs typeface="+mn-cs"/>
              </a:rPr>
              <a:t>Organizational Leadership: </a:t>
            </a:r>
            <a:r>
              <a:rPr kumimoji="0" lang="en-US" sz="2400" b="0" i="0" u="none" strike="noStrike" kern="0" cap="none" spc="0" normalizeH="0" baseline="0" noProof="0" smtClean="0">
                <a:ln>
                  <a:noFill/>
                </a:ln>
                <a:solidFill>
                  <a:schemeClr val="hlink"/>
                </a:solidFill>
                <a:effectLst/>
                <a:uLnTx/>
                <a:uFillTx/>
                <a:latin typeface="Arial" charset="0"/>
                <a:ea typeface="+mn-ea"/>
                <a:cs typeface="+mn-cs"/>
              </a:rPr>
              <a:t>Guiding, directing and </a:t>
            </a:r>
            <a:r>
              <a:rPr kumimoji="0" lang="en-US" sz="2400" b="0" i="1" u="none" strike="noStrike" kern="0" cap="none" spc="0" normalizeH="0" baseline="0" noProof="0" smtClean="0">
                <a:ln>
                  <a:noFill/>
                </a:ln>
                <a:solidFill>
                  <a:schemeClr val="hlink"/>
                </a:solidFill>
                <a:effectLst/>
                <a:uLnTx/>
                <a:uFillTx/>
                <a:latin typeface="Arial" charset="0"/>
                <a:ea typeface="+mn-ea"/>
                <a:cs typeface="+mn-cs"/>
              </a:rPr>
              <a:t>influencing</a:t>
            </a:r>
            <a:r>
              <a:rPr kumimoji="0" lang="en-US" sz="2400" b="0" i="0" u="none" strike="noStrike" kern="0" cap="none" spc="0" normalizeH="0" baseline="0" noProof="0" smtClean="0">
                <a:ln>
                  <a:noFill/>
                </a:ln>
                <a:solidFill>
                  <a:schemeClr val="hlink"/>
                </a:solidFill>
                <a:effectLst/>
                <a:uLnTx/>
                <a:uFillTx/>
                <a:latin typeface="Arial" charset="0"/>
                <a:ea typeface="+mn-ea"/>
                <a:cs typeface="+mn-cs"/>
              </a:rPr>
              <a:t> individual and group behavior and activity toward setting and achieving the organization’s goals.</a:t>
            </a:r>
          </a:p>
          <a:p>
            <a:pPr marL="342900" marR="0" lvl="0" indent="-342900" algn="l" defTabSz="914400" rtl="0" eaLnBrk="1" fontAlgn="base" latinLnBrk="0" hangingPunct="1">
              <a:lnSpc>
                <a:spcPct val="100000"/>
              </a:lnSpc>
              <a:spcBef>
                <a:spcPct val="20000"/>
              </a:spcBef>
              <a:spcAft>
                <a:spcPct val="0"/>
              </a:spcAft>
              <a:buClrTx/>
              <a:buSzTx/>
              <a:buFontTx/>
              <a:buChar char="•"/>
              <a:tabLst/>
              <a:defRPr/>
            </a:pPr>
            <a:endParaRPr kumimoji="0" lang="en-US" sz="2400" b="0" i="0" u="none" strike="noStrike" kern="0" cap="none" spc="0" normalizeH="0" baseline="0" noProof="0" smtClean="0">
              <a:ln>
                <a:noFill/>
              </a:ln>
              <a:solidFill>
                <a:schemeClr val="hlink"/>
              </a:solidFill>
              <a:effectLst/>
              <a:uLnTx/>
              <a:uFillTx/>
              <a:latin typeface="Arial" charset="0"/>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Char char="•"/>
              <a:tabLst/>
              <a:defRPr/>
            </a:pPr>
            <a:r>
              <a:rPr kumimoji="0" lang="en-US" sz="2400" b="1" i="0" u="none" strike="noStrike" kern="0" cap="none" spc="0" normalizeH="0" baseline="0" noProof="0" smtClean="0">
                <a:ln>
                  <a:noFill/>
                </a:ln>
                <a:solidFill>
                  <a:schemeClr val="hlink"/>
                </a:solidFill>
                <a:effectLst/>
                <a:uLnTx/>
                <a:uFillTx/>
                <a:latin typeface="Arial" charset="0"/>
                <a:ea typeface="+mn-ea"/>
                <a:cs typeface="+mn-cs"/>
              </a:rPr>
              <a:t>Management: </a:t>
            </a:r>
            <a:r>
              <a:rPr kumimoji="0" lang="en-US" sz="2400" b="0" i="0" u="none" strike="noStrike" kern="0" cap="none" spc="0" normalizeH="0" baseline="0" noProof="0" smtClean="0">
                <a:ln>
                  <a:noFill/>
                </a:ln>
                <a:solidFill>
                  <a:schemeClr val="hlink"/>
                </a:solidFill>
                <a:effectLst/>
                <a:uLnTx/>
                <a:uFillTx/>
                <a:latin typeface="Arial" charset="0"/>
                <a:ea typeface="+mn-ea"/>
                <a:cs typeface="+mn-cs"/>
              </a:rPr>
              <a:t>The </a:t>
            </a:r>
            <a:r>
              <a:rPr kumimoji="0" lang="en-US" sz="2400" b="0" i="1" u="none" strike="noStrike" kern="0" cap="none" spc="0" normalizeH="0" baseline="0" noProof="0" smtClean="0">
                <a:ln>
                  <a:noFill/>
                </a:ln>
                <a:solidFill>
                  <a:schemeClr val="hlink"/>
                </a:solidFill>
                <a:effectLst/>
                <a:uLnTx/>
                <a:uFillTx/>
                <a:latin typeface="Arial" charset="0"/>
                <a:ea typeface="+mn-ea"/>
                <a:cs typeface="+mn-cs"/>
              </a:rPr>
              <a:t>process </a:t>
            </a:r>
            <a:r>
              <a:rPr kumimoji="0" lang="en-US" sz="2400" b="0" i="0" u="none" strike="noStrike" kern="0" cap="none" spc="0" normalizeH="0" baseline="0" noProof="0" smtClean="0">
                <a:ln>
                  <a:noFill/>
                </a:ln>
                <a:solidFill>
                  <a:schemeClr val="hlink"/>
                </a:solidFill>
                <a:effectLst/>
                <a:uLnTx/>
                <a:uFillTx/>
                <a:latin typeface="Arial" charset="0"/>
                <a:ea typeface="+mn-ea"/>
                <a:cs typeface="+mn-cs"/>
              </a:rPr>
              <a:t>of achieving organizational results through people and other resources.</a:t>
            </a:r>
            <a:endParaRPr kumimoji="0" lang="en-US" sz="2400" b="0" i="0" u="none" strike="noStrike" kern="0" cap="none" spc="0" normalizeH="0" baseline="0" noProof="0" dirty="0" smtClean="0">
              <a:ln>
                <a:noFill/>
              </a:ln>
              <a:solidFill>
                <a:schemeClr val="hlink"/>
              </a:solidFill>
              <a:effectLst/>
              <a:uLnTx/>
              <a:uFillTx/>
              <a:latin typeface="Arial" charset="0"/>
              <a:ea typeface="+mn-ea"/>
              <a:cs typeface="+mn-cs"/>
            </a:endParaRPr>
          </a:p>
        </p:txBody>
      </p:sp>
    </p:spTree>
  </p:cSld>
  <p:clrMapOvr>
    <a:masterClrMapping/>
  </p:clrMapOvr>
  <p:transition spd="med">
    <p:zo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Organizational Leaders – </a:t>
            </a:r>
            <a:br>
              <a:rPr lang="en-US" b="1" dirty="0" smtClean="0"/>
            </a:br>
            <a:r>
              <a:rPr lang="en-US" b="1" dirty="0" smtClean="0"/>
              <a:t>It’s a Balancing Act</a:t>
            </a:r>
            <a:endParaRPr lang="en-US" b="1" dirty="0"/>
          </a:p>
        </p:txBody>
      </p:sp>
      <p:graphicFrame>
        <p:nvGraphicFramePr>
          <p:cNvPr id="14" name="Object 7"/>
          <p:cNvGraphicFramePr>
            <a:graphicFrameLocks noChangeAspect="1"/>
          </p:cNvGraphicFramePr>
          <p:nvPr/>
        </p:nvGraphicFramePr>
        <p:xfrm>
          <a:off x="2362200" y="1295400"/>
          <a:ext cx="4419600" cy="3352800"/>
        </p:xfrm>
        <a:graphic>
          <a:graphicData uri="http://schemas.openxmlformats.org/presentationml/2006/ole">
            <p:oleObj spid="_x0000_s1026" name="Clip" r:id="rId4" imgW="4762440" imgH="3504600" progId="">
              <p:embed/>
            </p:oleObj>
          </a:graphicData>
        </a:graphic>
      </p:graphicFrame>
      <p:sp>
        <p:nvSpPr>
          <p:cNvPr id="15" name="Text Box 8"/>
          <p:cNvSpPr txBox="1">
            <a:spLocks noChangeArrowheads="1"/>
          </p:cNvSpPr>
          <p:nvPr/>
        </p:nvSpPr>
        <p:spPr bwMode="auto">
          <a:xfrm>
            <a:off x="990600" y="4648200"/>
            <a:ext cx="2667000" cy="409575"/>
          </a:xfrm>
          <a:prstGeom prst="rect">
            <a:avLst/>
          </a:prstGeom>
          <a:noFill/>
          <a:ln w="12699">
            <a:noFill/>
            <a:miter lim="800000"/>
            <a:headEnd type="none" w="sm" len="sm"/>
            <a:tailEnd type="none" w="sm" len="sm"/>
          </a:ln>
        </p:spPr>
        <p:txBody>
          <a:bodyPr>
            <a:spAutoFit/>
          </a:bodyPr>
          <a:lstStyle/>
          <a:p>
            <a:pPr algn="ctr" eaLnBrk="0" hangingPunct="0">
              <a:spcBef>
                <a:spcPct val="50000"/>
              </a:spcBef>
            </a:pPr>
            <a:r>
              <a:rPr lang="en-US" sz="2000" b="1" dirty="0">
                <a:latin typeface="Arial" charset="0"/>
              </a:rPr>
              <a:t>People</a:t>
            </a:r>
          </a:p>
        </p:txBody>
      </p:sp>
      <p:sp>
        <p:nvSpPr>
          <p:cNvPr id="16" name="Text Box 9"/>
          <p:cNvSpPr txBox="1">
            <a:spLocks noChangeArrowheads="1"/>
          </p:cNvSpPr>
          <p:nvPr/>
        </p:nvSpPr>
        <p:spPr bwMode="auto">
          <a:xfrm>
            <a:off x="5562600" y="4648200"/>
            <a:ext cx="2667000" cy="409575"/>
          </a:xfrm>
          <a:prstGeom prst="rect">
            <a:avLst/>
          </a:prstGeom>
          <a:noFill/>
          <a:ln w="12699">
            <a:noFill/>
            <a:miter lim="800000"/>
            <a:headEnd type="none" w="sm" len="sm"/>
            <a:tailEnd type="none" w="sm" len="sm"/>
          </a:ln>
        </p:spPr>
        <p:txBody>
          <a:bodyPr>
            <a:spAutoFit/>
          </a:bodyPr>
          <a:lstStyle/>
          <a:p>
            <a:pPr algn="ctr" eaLnBrk="0" hangingPunct="0">
              <a:spcBef>
                <a:spcPct val="50000"/>
              </a:spcBef>
            </a:pPr>
            <a:r>
              <a:rPr lang="en-US" sz="2000" b="1">
                <a:latin typeface="Arial" charset="0"/>
              </a:rPr>
              <a:t>Process</a:t>
            </a:r>
          </a:p>
        </p:txBody>
      </p:sp>
      <p:sp>
        <p:nvSpPr>
          <p:cNvPr id="17" name="Text Box 10"/>
          <p:cNvSpPr txBox="1">
            <a:spLocks noChangeArrowheads="1"/>
          </p:cNvSpPr>
          <p:nvPr/>
        </p:nvSpPr>
        <p:spPr bwMode="auto">
          <a:xfrm>
            <a:off x="990600" y="5181600"/>
            <a:ext cx="2667000" cy="409575"/>
          </a:xfrm>
          <a:prstGeom prst="rect">
            <a:avLst/>
          </a:prstGeom>
          <a:noFill/>
          <a:ln w="12699">
            <a:noFill/>
            <a:miter lim="800000"/>
            <a:headEnd type="none" w="sm" len="sm"/>
            <a:tailEnd type="none" w="sm" len="sm"/>
          </a:ln>
        </p:spPr>
        <p:txBody>
          <a:bodyPr>
            <a:spAutoFit/>
          </a:bodyPr>
          <a:lstStyle/>
          <a:p>
            <a:pPr algn="ctr" eaLnBrk="0" hangingPunct="0">
              <a:spcBef>
                <a:spcPct val="50000"/>
              </a:spcBef>
            </a:pPr>
            <a:r>
              <a:rPr lang="en-US" sz="2000" b="1" dirty="0">
                <a:latin typeface="Arial" charset="0"/>
              </a:rPr>
              <a:t>Relationship</a:t>
            </a:r>
          </a:p>
        </p:txBody>
      </p:sp>
      <p:sp>
        <p:nvSpPr>
          <p:cNvPr id="18" name="Text Box 11"/>
          <p:cNvSpPr txBox="1">
            <a:spLocks noChangeArrowheads="1"/>
          </p:cNvSpPr>
          <p:nvPr/>
        </p:nvSpPr>
        <p:spPr bwMode="auto">
          <a:xfrm>
            <a:off x="5562600" y="5181600"/>
            <a:ext cx="2667000" cy="409575"/>
          </a:xfrm>
          <a:prstGeom prst="rect">
            <a:avLst/>
          </a:prstGeom>
          <a:noFill/>
          <a:ln w="12699">
            <a:noFill/>
            <a:miter lim="800000"/>
            <a:headEnd type="none" w="sm" len="sm"/>
            <a:tailEnd type="none" w="sm" len="sm"/>
          </a:ln>
        </p:spPr>
        <p:txBody>
          <a:bodyPr>
            <a:spAutoFit/>
          </a:bodyPr>
          <a:lstStyle/>
          <a:p>
            <a:pPr algn="ctr" eaLnBrk="0" hangingPunct="0">
              <a:spcBef>
                <a:spcPct val="50000"/>
              </a:spcBef>
            </a:pPr>
            <a:r>
              <a:rPr lang="en-US" sz="2000" b="1">
                <a:latin typeface="Arial" charset="0"/>
              </a:rPr>
              <a:t>Task</a:t>
            </a:r>
          </a:p>
        </p:txBody>
      </p:sp>
      <p:sp>
        <p:nvSpPr>
          <p:cNvPr id="19" name="Text Box 12"/>
          <p:cNvSpPr txBox="1">
            <a:spLocks noChangeArrowheads="1"/>
          </p:cNvSpPr>
          <p:nvPr/>
        </p:nvSpPr>
        <p:spPr bwMode="auto">
          <a:xfrm>
            <a:off x="990600" y="5715000"/>
            <a:ext cx="2667000" cy="409575"/>
          </a:xfrm>
          <a:prstGeom prst="rect">
            <a:avLst/>
          </a:prstGeom>
          <a:noFill/>
          <a:ln w="12699">
            <a:noFill/>
            <a:miter lim="800000"/>
            <a:headEnd type="none" w="sm" len="sm"/>
            <a:tailEnd type="none" w="sm" len="sm"/>
          </a:ln>
        </p:spPr>
        <p:txBody>
          <a:bodyPr>
            <a:spAutoFit/>
          </a:bodyPr>
          <a:lstStyle/>
          <a:p>
            <a:pPr algn="ctr" eaLnBrk="0" hangingPunct="0">
              <a:spcBef>
                <a:spcPct val="50000"/>
              </a:spcBef>
            </a:pPr>
            <a:r>
              <a:rPr lang="en-US" sz="2000" b="1">
                <a:latin typeface="Arial" charset="0"/>
              </a:rPr>
              <a:t>Inspire</a:t>
            </a:r>
          </a:p>
        </p:txBody>
      </p:sp>
      <p:sp>
        <p:nvSpPr>
          <p:cNvPr id="20" name="Text Box 13"/>
          <p:cNvSpPr txBox="1">
            <a:spLocks noChangeArrowheads="1"/>
          </p:cNvSpPr>
          <p:nvPr/>
        </p:nvSpPr>
        <p:spPr bwMode="auto">
          <a:xfrm>
            <a:off x="5562600" y="5715000"/>
            <a:ext cx="2667000" cy="409575"/>
          </a:xfrm>
          <a:prstGeom prst="rect">
            <a:avLst/>
          </a:prstGeom>
          <a:noFill/>
          <a:ln w="12699">
            <a:noFill/>
            <a:miter lim="800000"/>
            <a:headEnd type="none" w="sm" len="sm"/>
            <a:tailEnd type="none" w="sm" len="sm"/>
          </a:ln>
        </p:spPr>
        <p:txBody>
          <a:bodyPr>
            <a:spAutoFit/>
          </a:bodyPr>
          <a:lstStyle/>
          <a:p>
            <a:pPr algn="ctr" eaLnBrk="0" hangingPunct="0">
              <a:spcBef>
                <a:spcPct val="50000"/>
              </a:spcBef>
            </a:pPr>
            <a:r>
              <a:rPr lang="en-US" sz="2000" b="1">
                <a:latin typeface="Arial" charset="0"/>
              </a:rPr>
              <a:t>Direct</a:t>
            </a:r>
          </a:p>
        </p:txBody>
      </p:sp>
      <p:sp>
        <p:nvSpPr>
          <p:cNvPr id="21" name="Text Box 14"/>
          <p:cNvSpPr txBox="1">
            <a:spLocks noChangeArrowheads="1"/>
          </p:cNvSpPr>
          <p:nvPr/>
        </p:nvSpPr>
        <p:spPr bwMode="auto">
          <a:xfrm>
            <a:off x="990600" y="6296025"/>
            <a:ext cx="2667000" cy="409575"/>
          </a:xfrm>
          <a:prstGeom prst="rect">
            <a:avLst/>
          </a:prstGeom>
          <a:noFill/>
          <a:ln w="12699">
            <a:noFill/>
            <a:miter lim="800000"/>
            <a:headEnd type="none" w="sm" len="sm"/>
            <a:tailEnd type="none" w="sm" len="sm"/>
          </a:ln>
        </p:spPr>
        <p:txBody>
          <a:bodyPr>
            <a:spAutoFit/>
          </a:bodyPr>
          <a:lstStyle/>
          <a:p>
            <a:pPr algn="ctr" eaLnBrk="0" hangingPunct="0">
              <a:spcBef>
                <a:spcPct val="50000"/>
              </a:spcBef>
            </a:pPr>
            <a:r>
              <a:rPr lang="en-US" sz="2000" b="1">
                <a:latin typeface="Arial" charset="0"/>
              </a:rPr>
              <a:t>Empathy</a:t>
            </a:r>
          </a:p>
        </p:txBody>
      </p:sp>
      <p:sp>
        <p:nvSpPr>
          <p:cNvPr id="22" name="Text Box 15"/>
          <p:cNvSpPr txBox="1">
            <a:spLocks noChangeArrowheads="1"/>
          </p:cNvSpPr>
          <p:nvPr/>
        </p:nvSpPr>
        <p:spPr bwMode="auto">
          <a:xfrm>
            <a:off x="5562600" y="6296025"/>
            <a:ext cx="2667000" cy="409575"/>
          </a:xfrm>
          <a:prstGeom prst="rect">
            <a:avLst/>
          </a:prstGeom>
          <a:noFill/>
          <a:ln w="12699">
            <a:noFill/>
            <a:miter lim="800000"/>
            <a:headEnd type="none" w="sm" len="sm"/>
            <a:tailEnd type="none" w="sm" len="sm"/>
          </a:ln>
        </p:spPr>
        <p:txBody>
          <a:bodyPr>
            <a:spAutoFit/>
          </a:bodyPr>
          <a:lstStyle/>
          <a:p>
            <a:pPr algn="ctr" eaLnBrk="0" hangingPunct="0">
              <a:spcBef>
                <a:spcPct val="50000"/>
              </a:spcBef>
            </a:pPr>
            <a:r>
              <a:rPr lang="en-US" sz="2000" b="1">
                <a:latin typeface="Arial" charset="0"/>
              </a:rPr>
              <a:t>Expertise</a:t>
            </a:r>
          </a:p>
        </p:txBody>
      </p:sp>
      <p:sp>
        <p:nvSpPr>
          <p:cNvPr id="23" name="Line 17"/>
          <p:cNvSpPr>
            <a:spLocks noChangeShapeType="1"/>
          </p:cNvSpPr>
          <p:nvPr/>
        </p:nvSpPr>
        <p:spPr bwMode="auto">
          <a:xfrm>
            <a:off x="3657600" y="4876800"/>
            <a:ext cx="1905000" cy="0"/>
          </a:xfrm>
          <a:prstGeom prst="line">
            <a:avLst/>
          </a:prstGeom>
          <a:noFill/>
          <a:ln w="38100">
            <a:solidFill>
              <a:schemeClr val="tx1"/>
            </a:solidFill>
            <a:round/>
            <a:headEnd type="triangle" w="med" len="med"/>
            <a:tailEnd type="triangle" w="med" len="med"/>
          </a:ln>
        </p:spPr>
        <p:txBody>
          <a:bodyPr/>
          <a:lstStyle/>
          <a:p>
            <a:endParaRPr lang="en-US"/>
          </a:p>
        </p:txBody>
      </p:sp>
      <p:sp>
        <p:nvSpPr>
          <p:cNvPr id="24" name="Line 18"/>
          <p:cNvSpPr>
            <a:spLocks noChangeShapeType="1"/>
          </p:cNvSpPr>
          <p:nvPr/>
        </p:nvSpPr>
        <p:spPr bwMode="auto">
          <a:xfrm>
            <a:off x="3657600" y="5410200"/>
            <a:ext cx="1905000" cy="0"/>
          </a:xfrm>
          <a:prstGeom prst="line">
            <a:avLst/>
          </a:prstGeom>
          <a:noFill/>
          <a:ln w="38100">
            <a:solidFill>
              <a:schemeClr val="tx1"/>
            </a:solidFill>
            <a:round/>
            <a:headEnd type="triangle" w="med" len="med"/>
            <a:tailEnd type="triangle" w="med" len="med"/>
          </a:ln>
        </p:spPr>
        <p:txBody>
          <a:bodyPr/>
          <a:lstStyle/>
          <a:p>
            <a:endParaRPr lang="en-US"/>
          </a:p>
        </p:txBody>
      </p:sp>
      <p:sp>
        <p:nvSpPr>
          <p:cNvPr id="25" name="Line 19"/>
          <p:cNvSpPr>
            <a:spLocks noChangeShapeType="1"/>
          </p:cNvSpPr>
          <p:nvPr/>
        </p:nvSpPr>
        <p:spPr bwMode="auto">
          <a:xfrm>
            <a:off x="3657600" y="5943600"/>
            <a:ext cx="1905000" cy="0"/>
          </a:xfrm>
          <a:prstGeom prst="line">
            <a:avLst/>
          </a:prstGeom>
          <a:noFill/>
          <a:ln w="38100">
            <a:solidFill>
              <a:schemeClr val="tx1"/>
            </a:solidFill>
            <a:round/>
            <a:headEnd type="triangle" w="med" len="med"/>
            <a:tailEnd type="triangle" w="med" len="med"/>
          </a:ln>
        </p:spPr>
        <p:txBody>
          <a:bodyPr/>
          <a:lstStyle/>
          <a:p>
            <a:endParaRPr lang="en-US"/>
          </a:p>
        </p:txBody>
      </p:sp>
      <p:sp>
        <p:nvSpPr>
          <p:cNvPr id="26" name="Line 20"/>
          <p:cNvSpPr>
            <a:spLocks noChangeShapeType="1"/>
          </p:cNvSpPr>
          <p:nvPr/>
        </p:nvSpPr>
        <p:spPr bwMode="auto">
          <a:xfrm>
            <a:off x="3657600" y="6477000"/>
            <a:ext cx="1905000" cy="0"/>
          </a:xfrm>
          <a:prstGeom prst="line">
            <a:avLst/>
          </a:prstGeom>
          <a:noFill/>
          <a:ln w="38100">
            <a:solidFill>
              <a:schemeClr val="tx1"/>
            </a:solidFill>
            <a:round/>
            <a:headEnd type="triangle" w="med" len="med"/>
            <a:tailEnd type="triangle" w="med" len="med"/>
          </a:ln>
        </p:spPr>
        <p:txBody>
          <a:bodyPr/>
          <a:lstStyle/>
          <a:p>
            <a:endParaRPr lang="en-US"/>
          </a:p>
        </p:txBody>
      </p:sp>
    </p:spTree>
  </p:cSld>
  <p:clrMapOvr>
    <a:masterClrMapping/>
  </p:clrMapOvr>
  <p:transition spd="med">
    <p:zo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11E588A8-E8ED-481B-AF50-772AAC7CFE56}" type="slidenum">
              <a:rPr lang="en-US" smtClean="0"/>
              <a:pPr/>
              <a:t>4</a:t>
            </a:fld>
            <a:endParaRPr lang="en-US"/>
          </a:p>
        </p:txBody>
      </p:sp>
      <p:sp>
        <p:nvSpPr>
          <p:cNvPr id="5" name="Oval 19"/>
          <p:cNvSpPr>
            <a:spLocks noChangeArrowheads="1"/>
          </p:cNvSpPr>
          <p:nvPr/>
        </p:nvSpPr>
        <p:spPr bwMode="auto">
          <a:xfrm>
            <a:off x="1371600" y="2984500"/>
            <a:ext cx="2133600" cy="1066800"/>
          </a:xfrm>
          <a:prstGeom prst="ellipse">
            <a:avLst/>
          </a:prstGeom>
          <a:solidFill>
            <a:srgbClr val="FF9933"/>
          </a:solidFill>
          <a:ln w="9525">
            <a:solidFill>
              <a:schemeClr val="tx1"/>
            </a:solidFill>
            <a:round/>
            <a:headEnd/>
            <a:tailEnd/>
          </a:ln>
        </p:spPr>
        <p:txBody>
          <a:bodyPr wrap="none" anchor="ctr"/>
          <a:lstStyle/>
          <a:p>
            <a:pPr algn="ctr" eaLnBrk="0" hangingPunct="0"/>
            <a:r>
              <a:rPr lang="en-US" b="1">
                <a:latin typeface="Tahoma" pitchFamily="34" charset="0"/>
              </a:rPr>
              <a:t>Formal</a:t>
            </a:r>
          </a:p>
        </p:txBody>
      </p:sp>
      <p:sp>
        <p:nvSpPr>
          <p:cNvPr id="7" name="Oval 20"/>
          <p:cNvSpPr>
            <a:spLocks noChangeArrowheads="1"/>
          </p:cNvSpPr>
          <p:nvPr/>
        </p:nvSpPr>
        <p:spPr bwMode="auto">
          <a:xfrm>
            <a:off x="5562600" y="2984500"/>
            <a:ext cx="2133600" cy="1066800"/>
          </a:xfrm>
          <a:prstGeom prst="ellipse">
            <a:avLst/>
          </a:prstGeom>
          <a:solidFill>
            <a:srgbClr val="FF9933"/>
          </a:solidFill>
          <a:ln w="9525">
            <a:solidFill>
              <a:schemeClr val="tx1"/>
            </a:solidFill>
            <a:round/>
            <a:headEnd/>
            <a:tailEnd/>
          </a:ln>
        </p:spPr>
        <p:txBody>
          <a:bodyPr wrap="none" anchor="ctr"/>
          <a:lstStyle/>
          <a:p>
            <a:pPr algn="ctr" eaLnBrk="0" hangingPunct="0"/>
            <a:r>
              <a:rPr lang="en-US" b="1">
                <a:latin typeface="Tahoma" pitchFamily="34" charset="0"/>
              </a:rPr>
              <a:t>Informal</a:t>
            </a:r>
          </a:p>
        </p:txBody>
      </p:sp>
      <p:sp>
        <p:nvSpPr>
          <p:cNvPr id="8" name="Line 21"/>
          <p:cNvSpPr>
            <a:spLocks noChangeShapeType="1"/>
          </p:cNvSpPr>
          <p:nvPr/>
        </p:nvSpPr>
        <p:spPr bwMode="auto">
          <a:xfrm>
            <a:off x="2438400" y="4051300"/>
            <a:ext cx="0" cy="381000"/>
          </a:xfrm>
          <a:prstGeom prst="line">
            <a:avLst/>
          </a:prstGeom>
          <a:noFill/>
          <a:ln w="9525">
            <a:solidFill>
              <a:schemeClr val="tx1"/>
            </a:solidFill>
            <a:round/>
            <a:headEnd/>
            <a:tailEnd type="triangle" w="med" len="med"/>
          </a:ln>
        </p:spPr>
        <p:txBody>
          <a:bodyPr/>
          <a:lstStyle/>
          <a:p>
            <a:endParaRPr lang="en-US"/>
          </a:p>
        </p:txBody>
      </p:sp>
      <p:sp>
        <p:nvSpPr>
          <p:cNvPr id="9" name="Text Box 22"/>
          <p:cNvSpPr txBox="1">
            <a:spLocks noChangeArrowheads="1"/>
          </p:cNvSpPr>
          <p:nvPr/>
        </p:nvSpPr>
        <p:spPr bwMode="auto">
          <a:xfrm>
            <a:off x="1524000" y="4479925"/>
            <a:ext cx="2667000" cy="1616075"/>
          </a:xfrm>
          <a:prstGeom prst="rect">
            <a:avLst/>
          </a:prstGeom>
          <a:noFill/>
          <a:ln w="12699">
            <a:noFill/>
            <a:miter lim="800000"/>
            <a:headEnd type="none" w="sm" len="sm"/>
            <a:tailEnd type="none" w="sm" len="sm"/>
          </a:ln>
        </p:spPr>
        <p:txBody>
          <a:bodyPr>
            <a:spAutoFit/>
          </a:bodyPr>
          <a:lstStyle/>
          <a:p>
            <a:pPr marL="234950" indent="-234950" eaLnBrk="0" hangingPunct="0">
              <a:spcBef>
                <a:spcPct val="50000"/>
              </a:spcBef>
              <a:buFontTx/>
              <a:buChar char="•"/>
            </a:pPr>
            <a:r>
              <a:rPr lang="en-US" sz="2000" b="1">
                <a:latin typeface="Arial" charset="0"/>
              </a:rPr>
              <a:t>Positional</a:t>
            </a:r>
          </a:p>
          <a:p>
            <a:pPr marL="234950" indent="-234950" eaLnBrk="0" hangingPunct="0">
              <a:spcBef>
                <a:spcPct val="50000"/>
              </a:spcBef>
              <a:buFontTx/>
              <a:buChar char="•"/>
            </a:pPr>
            <a:r>
              <a:rPr lang="en-US" sz="2000" b="1">
                <a:latin typeface="Arial" charset="0"/>
              </a:rPr>
              <a:t>Traditional</a:t>
            </a:r>
          </a:p>
          <a:p>
            <a:pPr marL="234950" indent="-234950" eaLnBrk="0" hangingPunct="0">
              <a:spcBef>
                <a:spcPct val="50000"/>
              </a:spcBef>
              <a:buFontTx/>
              <a:buChar char="•"/>
            </a:pPr>
            <a:r>
              <a:rPr lang="en-US" sz="2000" b="1">
                <a:latin typeface="Arial" charset="0"/>
              </a:rPr>
              <a:t>Organizational authority</a:t>
            </a:r>
          </a:p>
        </p:txBody>
      </p:sp>
      <p:sp>
        <p:nvSpPr>
          <p:cNvPr id="10" name="Text Box 23"/>
          <p:cNvSpPr txBox="1">
            <a:spLocks noChangeArrowheads="1"/>
          </p:cNvSpPr>
          <p:nvPr/>
        </p:nvSpPr>
        <p:spPr bwMode="auto">
          <a:xfrm>
            <a:off x="5410200" y="4479925"/>
            <a:ext cx="2438400" cy="1920875"/>
          </a:xfrm>
          <a:prstGeom prst="rect">
            <a:avLst/>
          </a:prstGeom>
          <a:noFill/>
          <a:ln w="12699">
            <a:noFill/>
            <a:miter lim="800000"/>
            <a:headEnd type="none" w="sm" len="sm"/>
            <a:tailEnd type="none" w="sm" len="sm"/>
          </a:ln>
        </p:spPr>
        <p:txBody>
          <a:bodyPr>
            <a:spAutoFit/>
          </a:bodyPr>
          <a:lstStyle/>
          <a:p>
            <a:pPr marL="234950" indent="-234950" algn="ctr" eaLnBrk="0" hangingPunct="0">
              <a:spcBef>
                <a:spcPct val="50000"/>
              </a:spcBef>
              <a:buFontTx/>
              <a:buChar char="•"/>
            </a:pPr>
            <a:r>
              <a:rPr lang="en-US" sz="2000" b="1">
                <a:latin typeface="Arial" charset="0"/>
              </a:rPr>
              <a:t>Emergent</a:t>
            </a:r>
          </a:p>
          <a:p>
            <a:pPr marL="234950" indent="-234950" algn="ctr" eaLnBrk="0" hangingPunct="0">
              <a:spcBef>
                <a:spcPct val="50000"/>
              </a:spcBef>
              <a:buFontTx/>
              <a:buChar char="•"/>
            </a:pPr>
            <a:r>
              <a:rPr lang="en-US" sz="2000" b="1">
                <a:latin typeface="Arial" charset="0"/>
              </a:rPr>
              <a:t>Unofficial</a:t>
            </a:r>
          </a:p>
          <a:p>
            <a:pPr marL="234950" indent="-234950" algn="ctr" eaLnBrk="0" hangingPunct="0">
              <a:spcBef>
                <a:spcPct val="50000"/>
              </a:spcBef>
              <a:buFontTx/>
              <a:buChar char="•"/>
            </a:pPr>
            <a:r>
              <a:rPr lang="en-US" sz="2000" b="1">
                <a:latin typeface="Arial" charset="0"/>
              </a:rPr>
              <a:t>Accepted authority</a:t>
            </a:r>
            <a:br>
              <a:rPr lang="en-US" sz="2000" b="1">
                <a:latin typeface="Arial" charset="0"/>
              </a:rPr>
            </a:br>
            <a:endParaRPr lang="en-US" sz="2000" b="1">
              <a:latin typeface="Arial" charset="0"/>
            </a:endParaRPr>
          </a:p>
        </p:txBody>
      </p:sp>
      <p:sp>
        <p:nvSpPr>
          <p:cNvPr id="11" name="Oval 24"/>
          <p:cNvSpPr>
            <a:spLocks noChangeArrowheads="1"/>
          </p:cNvSpPr>
          <p:nvPr/>
        </p:nvSpPr>
        <p:spPr bwMode="auto">
          <a:xfrm>
            <a:off x="3581400" y="1689100"/>
            <a:ext cx="2019300" cy="1295400"/>
          </a:xfrm>
          <a:prstGeom prst="ellipse">
            <a:avLst/>
          </a:prstGeom>
          <a:solidFill>
            <a:srgbClr val="FFFF99"/>
          </a:solidFill>
          <a:ln w="9525">
            <a:solidFill>
              <a:schemeClr val="tx1"/>
            </a:solidFill>
            <a:round/>
            <a:headEnd/>
            <a:tailEnd/>
          </a:ln>
        </p:spPr>
        <p:txBody>
          <a:bodyPr wrap="none" anchor="ctr"/>
          <a:lstStyle/>
          <a:p>
            <a:endParaRPr lang="en-US"/>
          </a:p>
        </p:txBody>
      </p:sp>
      <p:sp>
        <p:nvSpPr>
          <p:cNvPr id="12" name="Text Box 25"/>
          <p:cNvSpPr txBox="1">
            <a:spLocks noChangeArrowheads="1"/>
          </p:cNvSpPr>
          <p:nvPr/>
        </p:nvSpPr>
        <p:spPr bwMode="auto">
          <a:xfrm>
            <a:off x="3581400" y="2070100"/>
            <a:ext cx="1981200" cy="457200"/>
          </a:xfrm>
          <a:prstGeom prst="rect">
            <a:avLst/>
          </a:prstGeom>
          <a:noFill/>
          <a:ln w="9525">
            <a:noFill/>
            <a:miter lim="800000"/>
            <a:headEnd/>
            <a:tailEnd/>
          </a:ln>
        </p:spPr>
        <p:txBody>
          <a:bodyPr>
            <a:spAutoFit/>
          </a:bodyPr>
          <a:lstStyle/>
          <a:p>
            <a:pPr algn="ctr" eaLnBrk="0" hangingPunct="0"/>
            <a:r>
              <a:rPr lang="en-US" b="1">
                <a:latin typeface="Tahoma" pitchFamily="34" charset="0"/>
              </a:rPr>
              <a:t>Leaders</a:t>
            </a:r>
          </a:p>
        </p:txBody>
      </p:sp>
      <p:sp>
        <p:nvSpPr>
          <p:cNvPr id="13" name="Line 26"/>
          <p:cNvSpPr>
            <a:spLocks noChangeShapeType="1"/>
          </p:cNvSpPr>
          <p:nvPr/>
        </p:nvSpPr>
        <p:spPr bwMode="auto">
          <a:xfrm flipH="1">
            <a:off x="2438400" y="2222500"/>
            <a:ext cx="1143000" cy="685800"/>
          </a:xfrm>
          <a:prstGeom prst="line">
            <a:avLst/>
          </a:prstGeom>
          <a:noFill/>
          <a:ln w="9525">
            <a:solidFill>
              <a:schemeClr val="tx1"/>
            </a:solidFill>
            <a:round/>
            <a:headEnd/>
            <a:tailEnd type="triangle" w="med" len="med"/>
          </a:ln>
        </p:spPr>
        <p:txBody>
          <a:bodyPr/>
          <a:lstStyle/>
          <a:p>
            <a:endParaRPr lang="en-US"/>
          </a:p>
        </p:txBody>
      </p:sp>
      <p:sp>
        <p:nvSpPr>
          <p:cNvPr id="14" name="Line 27"/>
          <p:cNvSpPr>
            <a:spLocks noChangeShapeType="1"/>
          </p:cNvSpPr>
          <p:nvPr/>
        </p:nvSpPr>
        <p:spPr bwMode="auto">
          <a:xfrm>
            <a:off x="6705600" y="4051300"/>
            <a:ext cx="0" cy="381000"/>
          </a:xfrm>
          <a:prstGeom prst="line">
            <a:avLst/>
          </a:prstGeom>
          <a:noFill/>
          <a:ln w="9525">
            <a:solidFill>
              <a:schemeClr val="tx1"/>
            </a:solidFill>
            <a:round/>
            <a:headEnd/>
            <a:tailEnd type="triangle" w="med" len="med"/>
          </a:ln>
        </p:spPr>
        <p:txBody>
          <a:bodyPr/>
          <a:lstStyle/>
          <a:p>
            <a:endParaRPr lang="en-US"/>
          </a:p>
        </p:txBody>
      </p:sp>
      <p:sp>
        <p:nvSpPr>
          <p:cNvPr id="15" name="Line 28"/>
          <p:cNvSpPr>
            <a:spLocks noChangeShapeType="1"/>
          </p:cNvSpPr>
          <p:nvPr/>
        </p:nvSpPr>
        <p:spPr bwMode="auto">
          <a:xfrm rot="14668335" flipH="1">
            <a:off x="5562600" y="2222500"/>
            <a:ext cx="1143000" cy="685800"/>
          </a:xfrm>
          <a:prstGeom prst="line">
            <a:avLst/>
          </a:prstGeom>
          <a:noFill/>
          <a:ln w="9525">
            <a:solidFill>
              <a:schemeClr val="tx1"/>
            </a:solidFill>
            <a:round/>
            <a:headEnd/>
            <a:tailEnd type="triangle" w="med" len="med"/>
          </a:ln>
        </p:spPr>
        <p:txBody>
          <a:bodyPr/>
          <a:lstStyle/>
          <a:p>
            <a:endParaRPr lang="en-US"/>
          </a:p>
        </p:txBody>
      </p:sp>
      <p:sp>
        <p:nvSpPr>
          <p:cNvPr id="16" name="Text Box 29"/>
          <p:cNvSpPr txBox="1">
            <a:spLocks noChangeArrowheads="1"/>
          </p:cNvSpPr>
          <p:nvPr/>
        </p:nvSpPr>
        <p:spPr bwMode="auto">
          <a:xfrm>
            <a:off x="6096000" y="6400800"/>
            <a:ext cx="2743200" cy="304800"/>
          </a:xfrm>
          <a:prstGeom prst="rect">
            <a:avLst/>
          </a:prstGeom>
          <a:noFill/>
          <a:ln w="9525">
            <a:noFill/>
            <a:miter lim="800000"/>
            <a:headEnd/>
            <a:tailEnd/>
          </a:ln>
        </p:spPr>
        <p:txBody>
          <a:bodyPr>
            <a:spAutoFit/>
          </a:bodyPr>
          <a:lstStyle/>
          <a:p>
            <a:pPr algn="r">
              <a:spcBef>
                <a:spcPct val="50000"/>
              </a:spcBef>
            </a:pPr>
            <a:r>
              <a:rPr lang="en-US" sz="1400">
                <a:latin typeface="Arial" charset="0"/>
              </a:rPr>
              <a:t>Pg.140</a:t>
            </a:r>
          </a:p>
        </p:txBody>
      </p:sp>
      <p:sp>
        <p:nvSpPr>
          <p:cNvPr id="18" name="Title 1"/>
          <p:cNvSpPr>
            <a:spLocks noGrp="1"/>
          </p:cNvSpPr>
          <p:nvPr>
            <p:ph type="title"/>
          </p:nvPr>
        </p:nvSpPr>
        <p:spPr>
          <a:xfrm>
            <a:off x="384048" y="685800"/>
            <a:ext cx="6099048" cy="548640"/>
          </a:xfrm>
        </p:spPr>
        <p:txBody>
          <a:bodyPr>
            <a:normAutofit fontScale="90000"/>
          </a:bodyPr>
          <a:lstStyle/>
          <a:p>
            <a:r>
              <a:rPr lang="en-US" dirty="0" smtClean="0"/>
              <a:t>Leadership, Management &amp;</a:t>
            </a:r>
            <a:br>
              <a:rPr lang="en-US" dirty="0" smtClean="0"/>
            </a:br>
            <a:r>
              <a:rPr lang="en-US" dirty="0" smtClean="0"/>
              <a:t>Authority</a:t>
            </a:r>
            <a:endParaRPr lang="en-US" b="1" dirty="0"/>
          </a:p>
        </p:txBody>
      </p:sp>
    </p:spTree>
  </p:cSld>
  <p:clrMapOvr>
    <a:masterClrMapping/>
  </p:clrMapOvr>
  <p:transition spd="med">
    <p:zo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cap="none" dirty="0" smtClean="0"/>
              <a:t>Leadership &amp; Power</a:t>
            </a:r>
            <a:endParaRPr lang="en-US" b="1" cap="none" dirty="0"/>
          </a:p>
        </p:txBody>
      </p:sp>
      <p:sp>
        <p:nvSpPr>
          <p:cNvPr id="11" name="Slide Number Placeholder 10"/>
          <p:cNvSpPr>
            <a:spLocks noGrp="1"/>
          </p:cNvSpPr>
          <p:nvPr>
            <p:ph type="sldNum" sz="quarter" idx="12"/>
          </p:nvPr>
        </p:nvSpPr>
        <p:spPr/>
        <p:txBody>
          <a:bodyPr/>
          <a:lstStyle/>
          <a:p>
            <a:fld id="{11E588A8-E8ED-481B-AF50-772AAC7CFE56}" type="slidenum">
              <a:rPr lang="en-US" smtClean="0"/>
              <a:pPr/>
              <a:t>5</a:t>
            </a:fld>
            <a:endParaRPr lang="en-US"/>
          </a:p>
        </p:txBody>
      </p:sp>
      <p:sp>
        <p:nvSpPr>
          <p:cNvPr id="12" name="Oval 14"/>
          <p:cNvSpPr>
            <a:spLocks noChangeArrowheads="1"/>
          </p:cNvSpPr>
          <p:nvPr/>
        </p:nvSpPr>
        <p:spPr bwMode="auto">
          <a:xfrm>
            <a:off x="3848100" y="1481138"/>
            <a:ext cx="1447800" cy="762000"/>
          </a:xfrm>
          <a:prstGeom prst="ellipse">
            <a:avLst/>
          </a:prstGeom>
          <a:solidFill>
            <a:srgbClr val="FFFF99"/>
          </a:solidFill>
          <a:ln w="9525">
            <a:solidFill>
              <a:schemeClr val="tx1"/>
            </a:solidFill>
            <a:round/>
            <a:headEnd/>
            <a:tailEnd/>
          </a:ln>
        </p:spPr>
        <p:txBody>
          <a:bodyPr wrap="none" anchor="ctr"/>
          <a:lstStyle/>
          <a:p>
            <a:endParaRPr lang="en-US"/>
          </a:p>
        </p:txBody>
      </p:sp>
      <p:sp>
        <p:nvSpPr>
          <p:cNvPr id="13" name="Oval 15"/>
          <p:cNvSpPr>
            <a:spLocks noChangeArrowheads="1"/>
          </p:cNvSpPr>
          <p:nvPr/>
        </p:nvSpPr>
        <p:spPr bwMode="auto">
          <a:xfrm>
            <a:off x="2362200" y="3157538"/>
            <a:ext cx="1447800" cy="762000"/>
          </a:xfrm>
          <a:prstGeom prst="ellipse">
            <a:avLst/>
          </a:prstGeom>
          <a:solidFill>
            <a:srgbClr val="FFCC99"/>
          </a:solidFill>
          <a:ln w="9525">
            <a:solidFill>
              <a:schemeClr val="tx1"/>
            </a:solidFill>
            <a:round/>
            <a:headEnd/>
            <a:tailEnd/>
          </a:ln>
        </p:spPr>
        <p:txBody>
          <a:bodyPr wrap="none" anchor="ctr"/>
          <a:lstStyle/>
          <a:p>
            <a:endParaRPr lang="en-US"/>
          </a:p>
        </p:txBody>
      </p:sp>
      <p:sp>
        <p:nvSpPr>
          <p:cNvPr id="14" name="Oval 16"/>
          <p:cNvSpPr>
            <a:spLocks noChangeArrowheads="1"/>
          </p:cNvSpPr>
          <p:nvPr/>
        </p:nvSpPr>
        <p:spPr bwMode="auto">
          <a:xfrm>
            <a:off x="762000" y="3151188"/>
            <a:ext cx="1447800" cy="762000"/>
          </a:xfrm>
          <a:prstGeom prst="ellipse">
            <a:avLst/>
          </a:prstGeom>
          <a:solidFill>
            <a:srgbClr val="FFCC99"/>
          </a:solidFill>
          <a:ln w="9525">
            <a:solidFill>
              <a:schemeClr val="tx1"/>
            </a:solidFill>
            <a:round/>
            <a:headEnd/>
            <a:tailEnd/>
          </a:ln>
        </p:spPr>
        <p:txBody>
          <a:bodyPr wrap="none" anchor="ctr"/>
          <a:lstStyle/>
          <a:p>
            <a:endParaRPr lang="en-US"/>
          </a:p>
        </p:txBody>
      </p:sp>
      <p:sp>
        <p:nvSpPr>
          <p:cNvPr id="15" name="Text Box 17"/>
          <p:cNvSpPr txBox="1">
            <a:spLocks noChangeArrowheads="1"/>
          </p:cNvSpPr>
          <p:nvPr/>
        </p:nvSpPr>
        <p:spPr bwMode="auto">
          <a:xfrm>
            <a:off x="3924300" y="1633538"/>
            <a:ext cx="1295400" cy="457200"/>
          </a:xfrm>
          <a:prstGeom prst="rect">
            <a:avLst/>
          </a:prstGeom>
          <a:noFill/>
          <a:ln w="9525">
            <a:noFill/>
            <a:miter lim="800000"/>
            <a:headEnd/>
            <a:tailEnd/>
          </a:ln>
        </p:spPr>
        <p:txBody>
          <a:bodyPr>
            <a:spAutoFit/>
          </a:bodyPr>
          <a:lstStyle/>
          <a:p>
            <a:pPr algn="ctr" eaLnBrk="0" hangingPunct="0"/>
            <a:r>
              <a:rPr lang="en-US" b="1">
                <a:latin typeface="Tahoma" pitchFamily="34" charset="0"/>
              </a:rPr>
              <a:t>Power</a:t>
            </a:r>
          </a:p>
        </p:txBody>
      </p:sp>
      <p:sp>
        <p:nvSpPr>
          <p:cNvPr id="16" name="Rectangle 18"/>
          <p:cNvSpPr>
            <a:spLocks noChangeArrowheads="1"/>
          </p:cNvSpPr>
          <p:nvPr/>
        </p:nvSpPr>
        <p:spPr bwMode="auto">
          <a:xfrm>
            <a:off x="2514600" y="3309938"/>
            <a:ext cx="1204913" cy="366712"/>
          </a:xfrm>
          <a:prstGeom prst="rect">
            <a:avLst/>
          </a:prstGeom>
          <a:noFill/>
          <a:ln w="9525">
            <a:noFill/>
            <a:miter lim="800000"/>
            <a:headEnd/>
            <a:tailEnd/>
          </a:ln>
        </p:spPr>
        <p:txBody>
          <a:bodyPr>
            <a:spAutoFit/>
          </a:bodyPr>
          <a:lstStyle/>
          <a:p>
            <a:pPr algn="ctr" eaLnBrk="0" hangingPunct="0"/>
            <a:r>
              <a:rPr lang="en-US" sz="1800" b="1">
                <a:latin typeface="Tahoma" pitchFamily="34" charset="0"/>
              </a:rPr>
              <a:t>Reward</a:t>
            </a:r>
          </a:p>
        </p:txBody>
      </p:sp>
      <p:sp>
        <p:nvSpPr>
          <p:cNvPr id="17" name="Rectangle 19"/>
          <p:cNvSpPr>
            <a:spLocks noChangeArrowheads="1"/>
          </p:cNvSpPr>
          <p:nvPr/>
        </p:nvSpPr>
        <p:spPr bwMode="auto">
          <a:xfrm>
            <a:off x="762000" y="3303588"/>
            <a:ext cx="1447800" cy="366712"/>
          </a:xfrm>
          <a:prstGeom prst="rect">
            <a:avLst/>
          </a:prstGeom>
          <a:noFill/>
          <a:ln w="9525">
            <a:noFill/>
            <a:miter lim="800000"/>
            <a:headEnd/>
            <a:tailEnd/>
          </a:ln>
        </p:spPr>
        <p:txBody>
          <a:bodyPr>
            <a:spAutoFit/>
          </a:bodyPr>
          <a:lstStyle/>
          <a:p>
            <a:pPr algn="ctr" eaLnBrk="0" hangingPunct="0"/>
            <a:r>
              <a:rPr lang="en-US" sz="1800" b="1">
                <a:latin typeface="Tahoma" pitchFamily="34" charset="0"/>
              </a:rPr>
              <a:t>Legitimate</a:t>
            </a:r>
          </a:p>
        </p:txBody>
      </p:sp>
      <p:sp>
        <p:nvSpPr>
          <p:cNvPr id="18" name="Oval 20"/>
          <p:cNvSpPr>
            <a:spLocks noChangeArrowheads="1"/>
          </p:cNvSpPr>
          <p:nvPr/>
        </p:nvSpPr>
        <p:spPr bwMode="auto">
          <a:xfrm>
            <a:off x="5791200" y="3151188"/>
            <a:ext cx="1447800" cy="762000"/>
          </a:xfrm>
          <a:prstGeom prst="ellipse">
            <a:avLst/>
          </a:prstGeom>
          <a:solidFill>
            <a:srgbClr val="FFCC66"/>
          </a:solidFill>
          <a:ln w="9525">
            <a:solidFill>
              <a:schemeClr val="tx1"/>
            </a:solidFill>
            <a:round/>
            <a:headEnd/>
            <a:tailEnd/>
          </a:ln>
        </p:spPr>
        <p:txBody>
          <a:bodyPr wrap="none" anchor="ctr"/>
          <a:lstStyle/>
          <a:p>
            <a:endParaRPr lang="en-US"/>
          </a:p>
        </p:txBody>
      </p:sp>
      <p:sp>
        <p:nvSpPr>
          <p:cNvPr id="19" name="Oval 21"/>
          <p:cNvSpPr>
            <a:spLocks noChangeArrowheads="1"/>
          </p:cNvSpPr>
          <p:nvPr/>
        </p:nvSpPr>
        <p:spPr bwMode="auto">
          <a:xfrm>
            <a:off x="7467600" y="3157538"/>
            <a:ext cx="1447800" cy="762000"/>
          </a:xfrm>
          <a:prstGeom prst="ellipse">
            <a:avLst/>
          </a:prstGeom>
          <a:solidFill>
            <a:srgbClr val="FFCC66"/>
          </a:solidFill>
          <a:ln w="9525">
            <a:solidFill>
              <a:schemeClr val="tx1"/>
            </a:solidFill>
            <a:round/>
            <a:headEnd/>
            <a:tailEnd/>
          </a:ln>
        </p:spPr>
        <p:txBody>
          <a:bodyPr wrap="none" anchor="ctr"/>
          <a:lstStyle/>
          <a:p>
            <a:endParaRPr lang="en-US"/>
          </a:p>
        </p:txBody>
      </p:sp>
      <p:sp>
        <p:nvSpPr>
          <p:cNvPr id="20" name="Oval 22"/>
          <p:cNvSpPr>
            <a:spLocks noChangeArrowheads="1"/>
          </p:cNvSpPr>
          <p:nvPr/>
        </p:nvSpPr>
        <p:spPr bwMode="auto">
          <a:xfrm>
            <a:off x="4114800" y="3157538"/>
            <a:ext cx="1447800" cy="762000"/>
          </a:xfrm>
          <a:prstGeom prst="ellipse">
            <a:avLst/>
          </a:prstGeom>
          <a:solidFill>
            <a:srgbClr val="FFCC66"/>
          </a:solidFill>
          <a:ln w="9525">
            <a:solidFill>
              <a:schemeClr val="tx1"/>
            </a:solidFill>
            <a:round/>
            <a:headEnd/>
            <a:tailEnd/>
          </a:ln>
        </p:spPr>
        <p:txBody>
          <a:bodyPr wrap="none" anchor="ctr"/>
          <a:lstStyle/>
          <a:p>
            <a:endParaRPr lang="en-US"/>
          </a:p>
        </p:txBody>
      </p:sp>
      <p:sp>
        <p:nvSpPr>
          <p:cNvPr id="21" name="Rectangle 23"/>
          <p:cNvSpPr>
            <a:spLocks noChangeArrowheads="1"/>
          </p:cNvSpPr>
          <p:nvPr/>
        </p:nvSpPr>
        <p:spPr bwMode="auto">
          <a:xfrm>
            <a:off x="4267200" y="3233738"/>
            <a:ext cx="1204913" cy="641350"/>
          </a:xfrm>
          <a:prstGeom prst="rect">
            <a:avLst/>
          </a:prstGeom>
          <a:noFill/>
          <a:ln w="9525">
            <a:noFill/>
            <a:miter lim="800000"/>
            <a:headEnd/>
            <a:tailEnd/>
          </a:ln>
        </p:spPr>
        <p:txBody>
          <a:bodyPr>
            <a:spAutoFit/>
          </a:bodyPr>
          <a:lstStyle/>
          <a:p>
            <a:pPr algn="ctr" eaLnBrk="0" hangingPunct="0"/>
            <a:r>
              <a:rPr lang="en-US" sz="1800" b="1">
                <a:latin typeface="Tahoma" pitchFamily="34" charset="0"/>
              </a:rPr>
              <a:t>Coercive Power</a:t>
            </a:r>
          </a:p>
        </p:txBody>
      </p:sp>
      <p:sp>
        <p:nvSpPr>
          <p:cNvPr id="22" name="Rectangle 24"/>
          <p:cNvSpPr>
            <a:spLocks noChangeArrowheads="1"/>
          </p:cNvSpPr>
          <p:nvPr/>
        </p:nvSpPr>
        <p:spPr bwMode="auto">
          <a:xfrm>
            <a:off x="5867400" y="3309938"/>
            <a:ext cx="1204913" cy="366712"/>
          </a:xfrm>
          <a:prstGeom prst="rect">
            <a:avLst/>
          </a:prstGeom>
          <a:noFill/>
          <a:ln w="9525">
            <a:noFill/>
            <a:miter lim="800000"/>
            <a:headEnd/>
            <a:tailEnd/>
          </a:ln>
        </p:spPr>
        <p:txBody>
          <a:bodyPr>
            <a:spAutoFit/>
          </a:bodyPr>
          <a:lstStyle/>
          <a:p>
            <a:pPr algn="ctr" eaLnBrk="0" hangingPunct="0"/>
            <a:r>
              <a:rPr lang="en-US" sz="1800" b="1">
                <a:latin typeface="Tahoma" pitchFamily="34" charset="0"/>
              </a:rPr>
              <a:t>Expert</a:t>
            </a:r>
          </a:p>
        </p:txBody>
      </p:sp>
      <p:sp>
        <p:nvSpPr>
          <p:cNvPr id="23" name="Rectangle 25"/>
          <p:cNvSpPr>
            <a:spLocks noChangeArrowheads="1"/>
          </p:cNvSpPr>
          <p:nvPr/>
        </p:nvSpPr>
        <p:spPr bwMode="auto">
          <a:xfrm>
            <a:off x="7543800" y="3379788"/>
            <a:ext cx="1371600" cy="366712"/>
          </a:xfrm>
          <a:prstGeom prst="rect">
            <a:avLst/>
          </a:prstGeom>
          <a:noFill/>
          <a:ln w="9525">
            <a:noFill/>
            <a:miter lim="800000"/>
            <a:headEnd/>
            <a:tailEnd/>
          </a:ln>
        </p:spPr>
        <p:txBody>
          <a:bodyPr>
            <a:spAutoFit/>
          </a:bodyPr>
          <a:lstStyle/>
          <a:p>
            <a:pPr algn="ctr" eaLnBrk="0" hangingPunct="0"/>
            <a:r>
              <a:rPr lang="en-US" sz="1800" b="1">
                <a:latin typeface="Tahoma" pitchFamily="34" charset="0"/>
              </a:rPr>
              <a:t>Referent</a:t>
            </a:r>
          </a:p>
        </p:txBody>
      </p:sp>
      <p:sp>
        <p:nvSpPr>
          <p:cNvPr id="24" name="Line 26"/>
          <p:cNvSpPr>
            <a:spLocks noChangeShapeType="1"/>
          </p:cNvSpPr>
          <p:nvPr/>
        </p:nvSpPr>
        <p:spPr bwMode="auto">
          <a:xfrm>
            <a:off x="6477000" y="3919538"/>
            <a:ext cx="0" cy="236537"/>
          </a:xfrm>
          <a:prstGeom prst="line">
            <a:avLst/>
          </a:prstGeom>
          <a:noFill/>
          <a:ln w="9525">
            <a:solidFill>
              <a:schemeClr val="tx1"/>
            </a:solidFill>
            <a:round/>
            <a:headEnd/>
            <a:tailEnd type="triangle" w="med" len="med"/>
          </a:ln>
        </p:spPr>
        <p:txBody>
          <a:bodyPr/>
          <a:lstStyle/>
          <a:p>
            <a:endParaRPr lang="en-US"/>
          </a:p>
        </p:txBody>
      </p:sp>
      <p:sp>
        <p:nvSpPr>
          <p:cNvPr id="25" name="Text Box 27"/>
          <p:cNvSpPr txBox="1">
            <a:spLocks noChangeArrowheads="1"/>
          </p:cNvSpPr>
          <p:nvPr/>
        </p:nvSpPr>
        <p:spPr bwMode="auto">
          <a:xfrm>
            <a:off x="1447800" y="2395538"/>
            <a:ext cx="1524000" cy="457200"/>
          </a:xfrm>
          <a:prstGeom prst="rect">
            <a:avLst/>
          </a:prstGeom>
          <a:noFill/>
          <a:ln w="9525">
            <a:noFill/>
            <a:miter lim="800000"/>
            <a:headEnd/>
            <a:tailEnd/>
          </a:ln>
        </p:spPr>
        <p:txBody>
          <a:bodyPr>
            <a:spAutoFit/>
          </a:bodyPr>
          <a:lstStyle/>
          <a:p>
            <a:pPr algn="ctr">
              <a:spcBef>
                <a:spcPct val="50000"/>
              </a:spcBef>
            </a:pPr>
            <a:r>
              <a:rPr lang="en-US" b="1">
                <a:latin typeface="Arial" charset="0"/>
              </a:rPr>
              <a:t>Position</a:t>
            </a:r>
          </a:p>
        </p:txBody>
      </p:sp>
      <p:sp>
        <p:nvSpPr>
          <p:cNvPr id="26" name="Text Box 28"/>
          <p:cNvSpPr txBox="1">
            <a:spLocks noChangeArrowheads="1"/>
          </p:cNvSpPr>
          <p:nvPr/>
        </p:nvSpPr>
        <p:spPr bwMode="auto">
          <a:xfrm>
            <a:off x="5791200" y="2395538"/>
            <a:ext cx="1524000" cy="457200"/>
          </a:xfrm>
          <a:prstGeom prst="rect">
            <a:avLst/>
          </a:prstGeom>
          <a:noFill/>
          <a:ln w="9525">
            <a:noFill/>
            <a:miter lim="800000"/>
            <a:headEnd/>
            <a:tailEnd/>
          </a:ln>
        </p:spPr>
        <p:txBody>
          <a:bodyPr>
            <a:spAutoFit/>
          </a:bodyPr>
          <a:lstStyle/>
          <a:p>
            <a:pPr algn="ctr">
              <a:spcBef>
                <a:spcPct val="50000"/>
              </a:spcBef>
            </a:pPr>
            <a:r>
              <a:rPr lang="en-US" b="1">
                <a:latin typeface="Arial" charset="0"/>
              </a:rPr>
              <a:t>Personal</a:t>
            </a:r>
          </a:p>
        </p:txBody>
      </p:sp>
      <p:sp>
        <p:nvSpPr>
          <p:cNvPr id="27" name="Rectangle 29"/>
          <p:cNvSpPr>
            <a:spLocks noChangeArrowheads="1"/>
          </p:cNvSpPr>
          <p:nvPr/>
        </p:nvSpPr>
        <p:spPr bwMode="auto">
          <a:xfrm>
            <a:off x="685800" y="4149725"/>
            <a:ext cx="1524000" cy="990600"/>
          </a:xfrm>
          <a:prstGeom prst="rect">
            <a:avLst/>
          </a:prstGeom>
          <a:solidFill>
            <a:srgbClr val="FFCC99"/>
          </a:solidFill>
          <a:ln w="9525">
            <a:solidFill>
              <a:schemeClr val="tx1"/>
            </a:solidFill>
            <a:miter lim="800000"/>
            <a:headEnd/>
            <a:tailEnd/>
          </a:ln>
        </p:spPr>
        <p:txBody>
          <a:bodyPr wrap="none" anchor="ctr"/>
          <a:lstStyle/>
          <a:p>
            <a:endParaRPr lang="en-US"/>
          </a:p>
        </p:txBody>
      </p:sp>
      <p:sp>
        <p:nvSpPr>
          <p:cNvPr id="28" name="Text Box 30"/>
          <p:cNvSpPr txBox="1">
            <a:spLocks noChangeArrowheads="1"/>
          </p:cNvSpPr>
          <p:nvPr/>
        </p:nvSpPr>
        <p:spPr bwMode="auto">
          <a:xfrm>
            <a:off x="685800" y="4302125"/>
            <a:ext cx="1524000" cy="581025"/>
          </a:xfrm>
          <a:prstGeom prst="rect">
            <a:avLst/>
          </a:prstGeom>
          <a:noFill/>
          <a:ln w="9525">
            <a:noFill/>
            <a:miter lim="800000"/>
            <a:headEnd/>
            <a:tailEnd/>
          </a:ln>
        </p:spPr>
        <p:txBody>
          <a:bodyPr>
            <a:spAutoFit/>
          </a:bodyPr>
          <a:lstStyle/>
          <a:p>
            <a:pPr algn="ctr">
              <a:spcBef>
                <a:spcPct val="50000"/>
              </a:spcBef>
            </a:pPr>
            <a:r>
              <a:rPr lang="en-US" sz="1600" b="1">
                <a:latin typeface="Arial" charset="0"/>
              </a:rPr>
              <a:t>Organization-al position</a:t>
            </a:r>
          </a:p>
        </p:txBody>
      </p:sp>
      <p:sp>
        <p:nvSpPr>
          <p:cNvPr id="29" name="Rectangle 31"/>
          <p:cNvSpPr>
            <a:spLocks noChangeArrowheads="1"/>
          </p:cNvSpPr>
          <p:nvPr/>
        </p:nvSpPr>
        <p:spPr bwMode="auto">
          <a:xfrm>
            <a:off x="2362200" y="4149725"/>
            <a:ext cx="1524000" cy="990600"/>
          </a:xfrm>
          <a:prstGeom prst="rect">
            <a:avLst/>
          </a:prstGeom>
          <a:solidFill>
            <a:srgbClr val="FFCC99"/>
          </a:solidFill>
          <a:ln w="9525">
            <a:solidFill>
              <a:schemeClr val="tx1"/>
            </a:solidFill>
            <a:miter lim="800000"/>
            <a:headEnd/>
            <a:tailEnd/>
          </a:ln>
        </p:spPr>
        <p:txBody>
          <a:bodyPr wrap="none" anchor="ctr"/>
          <a:lstStyle/>
          <a:p>
            <a:endParaRPr lang="en-US"/>
          </a:p>
        </p:txBody>
      </p:sp>
      <p:sp>
        <p:nvSpPr>
          <p:cNvPr id="30" name="Text Box 32"/>
          <p:cNvSpPr txBox="1">
            <a:spLocks noChangeArrowheads="1"/>
          </p:cNvSpPr>
          <p:nvPr/>
        </p:nvSpPr>
        <p:spPr bwMode="auto">
          <a:xfrm>
            <a:off x="2362200" y="4302125"/>
            <a:ext cx="1524000" cy="825500"/>
          </a:xfrm>
          <a:prstGeom prst="rect">
            <a:avLst/>
          </a:prstGeom>
          <a:noFill/>
          <a:ln w="9525">
            <a:noFill/>
            <a:miter lim="800000"/>
            <a:headEnd/>
            <a:tailEnd/>
          </a:ln>
        </p:spPr>
        <p:txBody>
          <a:bodyPr>
            <a:spAutoFit/>
          </a:bodyPr>
          <a:lstStyle/>
          <a:p>
            <a:pPr algn="ctr">
              <a:spcBef>
                <a:spcPct val="50000"/>
              </a:spcBef>
            </a:pPr>
            <a:r>
              <a:rPr lang="en-US" sz="1600" b="1">
                <a:latin typeface="Arial" charset="0"/>
              </a:rPr>
              <a:t>Tangible &amp; non-tangible rewards</a:t>
            </a:r>
          </a:p>
        </p:txBody>
      </p:sp>
      <p:sp>
        <p:nvSpPr>
          <p:cNvPr id="31" name="Rectangle 33"/>
          <p:cNvSpPr>
            <a:spLocks noChangeArrowheads="1"/>
          </p:cNvSpPr>
          <p:nvPr/>
        </p:nvSpPr>
        <p:spPr bwMode="auto">
          <a:xfrm>
            <a:off x="4038600" y="4149725"/>
            <a:ext cx="1524000" cy="990600"/>
          </a:xfrm>
          <a:prstGeom prst="rect">
            <a:avLst/>
          </a:prstGeom>
          <a:solidFill>
            <a:srgbClr val="FFCC66"/>
          </a:solidFill>
          <a:ln w="9525">
            <a:solidFill>
              <a:schemeClr val="tx1"/>
            </a:solidFill>
            <a:miter lim="800000"/>
            <a:headEnd/>
            <a:tailEnd/>
          </a:ln>
        </p:spPr>
        <p:txBody>
          <a:bodyPr wrap="none" anchor="ctr"/>
          <a:lstStyle/>
          <a:p>
            <a:endParaRPr lang="en-US"/>
          </a:p>
        </p:txBody>
      </p:sp>
      <p:sp>
        <p:nvSpPr>
          <p:cNvPr id="32" name="Text Box 34"/>
          <p:cNvSpPr txBox="1">
            <a:spLocks noChangeArrowheads="1"/>
          </p:cNvSpPr>
          <p:nvPr/>
        </p:nvSpPr>
        <p:spPr bwMode="auto">
          <a:xfrm>
            <a:off x="3962400" y="4302125"/>
            <a:ext cx="1600200" cy="825500"/>
          </a:xfrm>
          <a:prstGeom prst="rect">
            <a:avLst/>
          </a:prstGeom>
          <a:noFill/>
          <a:ln w="9525">
            <a:noFill/>
            <a:miter lim="800000"/>
            <a:headEnd/>
            <a:tailEnd/>
          </a:ln>
        </p:spPr>
        <p:txBody>
          <a:bodyPr>
            <a:spAutoFit/>
          </a:bodyPr>
          <a:lstStyle/>
          <a:p>
            <a:pPr algn="ctr">
              <a:spcBef>
                <a:spcPct val="50000"/>
              </a:spcBef>
            </a:pPr>
            <a:r>
              <a:rPr lang="en-US" sz="1600" b="1">
                <a:latin typeface="Arial" charset="0"/>
              </a:rPr>
              <a:t>Negative</a:t>
            </a:r>
            <a:br>
              <a:rPr lang="en-US" sz="1600" b="1">
                <a:latin typeface="Arial" charset="0"/>
              </a:rPr>
            </a:br>
            <a:r>
              <a:rPr lang="en-US" sz="1600" b="1">
                <a:latin typeface="Arial" charset="0"/>
              </a:rPr>
              <a:t>consequences&amp; fear</a:t>
            </a:r>
          </a:p>
        </p:txBody>
      </p:sp>
      <p:sp>
        <p:nvSpPr>
          <p:cNvPr id="33" name="Rectangle 35"/>
          <p:cNvSpPr>
            <a:spLocks noChangeArrowheads="1"/>
          </p:cNvSpPr>
          <p:nvPr/>
        </p:nvSpPr>
        <p:spPr bwMode="auto">
          <a:xfrm>
            <a:off x="5715000" y="4149725"/>
            <a:ext cx="1524000" cy="990600"/>
          </a:xfrm>
          <a:prstGeom prst="rect">
            <a:avLst/>
          </a:prstGeom>
          <a:solidFill>
            <a:srgbClr val="FFCC66"/>
          </a:solidFill>
          <a:ln w="9525">
            <a:solidFill>
              <a:schemeClr val="tx1"/>
            </a:solidFill>
            <a:miter lim="800000"/>
            <a:headEnd/>
            <a:tailEnd/>
          </a:ln>
        </p:spPr>
        <p:txBody>
          <a:bodyPr wrap="none" anchor="ctr"/>
          <a:lstStyle/>
          <a:p>
            <a:endParaRPr lang="en-US"/>
          </a:p>
        </p:txBody>
      </p:sp>
      <p:sp>
        <p:nvSpPr>
          <p:cNvPr id="34" name="Text Box 36"/>
          <p:cNvSpPr txBox="1">
            <a:spLocks noChangeArrowheads="1"/>
          </p:cNvSpPr>
          <p:nvPr/>
        </p:nvSpPr>
        <p:spPr bwMode="auto">
          <a:xfrm>
            <a:off x="5715000" y="4302125"/>
            <a:ext cx="1524000" cy="825500"/>
          </a:xfrm>
          <a:prstGeom prst="rect">
            <a:avLst/>
          </a:prstGeom>
          <a:noFill/>
          <a:ln w="9525">
            <a:noFill/>
            <a:miter lim="800000"/>
            <a:headEnd/>
            <a:tailEnd/>
          </a:ln>
        </p:spPr>
        <p:txBody>
          <a:bodyPr>
            <a:spAutoFit/>
          </a:bodyPr>
          <a:lstStyle/>
          <a:p>
            <a:pPr algn="ctr">
              <a:spcBef>
                <a:spcPct val="50000"/>
              </a:spcBef>
            </a:pPr>
            <a:r>
              <a:rPr lang="en-US" sz="1600" b="1">
                <a:latin typeface="Arial" charset="0"/>
              </a:rPr>
              <a:t>Knowledge</a:t>
            </a:r>
            <a:br>
              <a:rPr lang="en-US" sz="1600" b="1">
                <a:latin typeface="Arial" charset="0"/>
              </a:rPr>
            </a:br>
            <a:r>
              <a:rPr lang="en-US" sz="1600" b="1">
                <a:latin typeface="Arial" charset="0"/>
              </a:rPr>
              <a:t>&amp; access to information</a:t>
            </a:r>
          </a:p>
        </p:txBody>
      </p:sp>
      <p:sp>
        <p:nvSpPr>
          <p:cNvPr id="35" name="Rectangle 37"/>
          <p:cNvSpPr>
            <a:spLocks noChangeArrowheads="1"/>
          </p:cNvSpPr>
          <p:nvPr/>
        </p:nvSpPr>
        <p:spPr bwMode="auto">
          <a:xfrm>
            <a:off x="7391400" y="4149725"/>
            <a:ext cx="1524000" cy="990600"/>
          </a:xfrm>
          <a:prstGeom prst="rect">
            <a:avLst/>
          </a:prstGeom>
          <a:solidFill>
            <a:srgbClr val="FFCC66"/>
          </a:solidFill>
          <a:ln w="9525">
            <a:solidFill>
              <a:schemeClr val="tx1"/>
            </a:solidFill>
            <a:miter lim="800000"/>
            <a:headEnd/>
            <a:tailEnd/>
          </a:ln>
        </p:spPr>
        <p:txBody>
          <a:bodyPr wrap="none" anchor="ctr"/>
          <a:lstStyle/>
          <a:p>
            <a:endParaRPr lang="en-US"/>
          </a:p>
        </p:txBody>
      </p:sp>
      <p:sp>
        <p:nvSpPr>
          <p:cNvPr id="36" name="Text Box 38"/>
          <p:cNvSpPr txBox="1">
            <a:spLocks noChangeArrowheads="1"/>
          </p:cNvSpPr>
          <p:nvPr/>
        </p:nvSpPr>
        <p:spPr bwMode="auto">
          <a:xfrm>
            <a:off x="7467600" y="4302125"/>
            <a:ext cx="1447800" cy="581025"/>
          </a:xfrm>
          <a:prstGeom prst="rect">
            <a:avLst/>
          </a:prstGeom>
          <a:noFill/>
          <a:ln w="9525">
            <a:noFill/>
            <a:miter lim="800000"/>
            <a:headEnd/>
            <a:tailEnd/>
          </a:ln>
        </p:spPr>
        <p:txBody>
          <a:bodyPr>
            <a:spAutoFit/>
          </a:bodyPr>
          <a:lstStyle/>
          <a:p>
            <a:pPr algn="ctr" eaLnBrk="0" hangingPunct="0"/>
            <a:r>
              <a:rPr lang="en-US" sz="1600" b="1">
                <a:latin typeface="Arial" charset="0"/>
              </a:rPr>
              <a:t>Charisma</a:t>
            </a:r>
            <a:br>
              <a:rPr lang="en-US" sz="1600" b="1">
                <a:latin typeface="Arial" charset="0"/>
              </a:rPr>
            </a:br>
            <a:r>
              <a:rPr lang="en-US" sz="1600" b="1">
                <a:latin typeface="Arial" charset="0"/>
              </a:rPr>
              <a:t>Personality</a:t>
            </a:r>
          </a:p>
        </p:txBody>
      </p:sp>
      <p:sp>
        <p:nvSpPr>
          <p:cNvPr id="37" name="Text Box 39"/>
          <p:cNvSpPr txBox="1">
            <a:spLocks noChangeArrowheads="1"/>
          </p:cNvSpPr>
          <p:nvPr/>
        </p:nvSpPr>
        <p:spPr bwMode="auto">
          <a:xfrm>
            <a:off x="609600" y="5559425"/>
            <a:ext cx="1524000" cy="336550"/>
          </a:xfrm>
          <a:prstGeom prst="rect">
            <a:avLst/>
          </a:prstGeom>
          <a:noFill/>
          <a:ln w="9525">
            <a:noFill/>
            <a:miter lim="800000"/>
            <a:headEnd/>
            <a:tailEnd/>
          </a:ln>
        </p:spPr>
        <p:txBody>
          <a:bodyPr>
            <a:spAutoFit/>
          </a:bodyPr>
          <a:lstStyle/>
          <a:p>
            <a:pPr>
              <a:buFontTx/>
              <a:buChar char="•"/>
            </a:pPr>
            <a:r>
              <a:rPr lang="en-US" sz="1600" b="1" i="1">
                <a:latin typeface="Arial" charset="0"/>
              </a:rPr>
              <a:t>Compliance</a:t>
            </a:r>
          </a:p>
        </p:txBody>
      </p:sp>
      <p:sp>
        <p:nvSpPr>
          <p:cNvPr id="38" name="Text Box 40"/>
          <p:cNvSpPr txBox="1">
            <a:spLocks noChangeArrowheads="1"/>
          </p:cNvSpPr>
          <p:nvPr/>
        </p:nvSpPr>
        <p:spPr bwMode="auto">
          <a:xfrm>
            <a:off x="4114800" y="5483225"/>
            <a:ext cx="1524000" cy="825500"/>
          </a:xfrm>
          <a:prstGeom prst="rect">
            <a:avLst/>
          </a:prstGeom>
          <a:noFill/>
          <a:ln w="9525">
            <a:noFill/>
            <a:miter lim="800000"/>
            <a:headEnd/>
            <a:tailEnd/>
          </a:ln>
        </p:spPr>
        <p:txBody>
          <a:bodyPr>
            <a:spAutoFit/>
          </a:bodyPr>
          <a:lstStyle/>
          <a:p>
            <a:pPr marL="111125" indent="-111125">
              <a:buFontTx/>
              <a:buChar char="•"/>
            </a:pPr>
            <a:r>
              <a:rPr lang="en-US" sz="1600" b="1" i="1">
                <a:latin typeface="Arial" charset="0"/>
              </a:rPr>
              <a:t>Short-term compliance</a:t>
            </a:r>
          </a:p>
          <a:p>
            <a:pPr marL="111125" indent="-111125">
              <a:buFontTx/>
              <a:buChar char="•"/>
            </a:pPr>
            <a:r>
              <a:rPr lang="en-US" sz="1600" b="1" i="1">
                <a:latin typeface="Arial" charset="0"/>
              </a:rPr>
              <a:t>Resistance</a:t>
            </a:r>
          </a:p>
        </p:txBody>
      </p:sp>
      <p:sp>
        <p:nvSpPr>
          <p:cNvPr id="39" name="Text Box 41"/>
          <p:cNvSpPr txBox="1">
            <a:spLocks noChangeArrowheads="1"/>
          </p:cNvSpPr>
          <p:nvPr/>
        </p:nvSpPr>
        <p:spPr bwMode="auto">
          <a:xfrm>
            <a:off x="2286000" y="5559425"/>
            <a:ext cx="1524000" cy="1069975"/>
          </a:xfrm>
          <a:prstGeom prst="rect">
            <a:avLst/>
          </a:prstGeom>
          <a:noFill/>
          <a:ln w="9525">
            <a:noFill/>
            <a:miter lim="800000"/>
            <a:headEnd/>
            <a:tailEnd/>
          </a:ln>
        </p:spPr>
        <p:txBody>
          <a:bodyPr>
            <a:spAutoFit/>
          </a:bodyPr>
          <a:lstStyle/>
          <a:p>
            <a:pPr marL="111125" indent="-111125">
              <a:buFontTx/>
              <a:buChar char="•"/>
            </a:pPr>
            <a:r>
              <a:rPr lang="en-US" sz="1600" b="1" i="1">
                <a:latin typeface="Arial" charset="0"/>
              </a:rPr>
              <a:t>Short-term commitment</a:t>
            </a:r>
          </a:p>
          <a:p>
            <a:pPr marL="111125" indent="-111125">
              <a:buFontTx/>
              <a:buChar char="•"/>
            </a:pPr>
            <a:r>
              <a:rPr lang="en-US" sz="1600" b="1" i="1">
                <a:latin typeface="Arial" charset="0"/>
              </a:rPr>
              <a:t>Compliance</a:t>
            </a:r>
          </a:p>
          <a:p>
            <a:pPr marL="111125" indent="-111125"/>
            <a:endParaRPr lang="en-US" sz="1600" b="1" i="1">
              <a:latin typeface="Arial" charset="0"/>
            </a:endParaRPr>
          </a:p>
        </p:txBody>
      </p:sp>
      <p:sp>
        <p:nvSpPr>
          <p:cNvPr id="40" name="Text Box 42"/>
          <p:cNvSpPr txBox="1">
            <a:spLocks noChangeArrowheads="1"/>
          </p:cNvSpPr>
          <p:nvPr/>
        </p:nvSpPr>
        <p:spPr bwMode="auto">
          <a:xfrm>
            <a:off x="5715000" y="5483225"/>
            <a:ext cx="1676400" cy="581025"/>
          </a:xfrm>
          <a:prstGeom prst="rect">
            <a:avLst/>
          </a:prstGeom>
          <a:noFill/>
          <a:ln w="9525">
            <a:noFill/>
            <a:miter lim="800000"/>
            <a:headEnd/>
            <a:tailEnd/>
          </a:ln>
        </p:spPr>
        <p:txBody>
          <a:bodyPr>
            <a:spAutoFit/>
          </a:bodyPr>
          <a:lstStyle/>
          <a:p>
            <a:pPr marL="111125" indent="-111125">
              <a:buFontTx/>
              <a:buChar char="•"/>
            </a:pPr>
            <a:r>
              <a:rPr lang="en-US" sz="1600" b="1" i="1">
                <a:latin typeface="Arial" charset="0"/>
              </a:rPr>
              <a:t>Commitment</a:t>
            </a:r>
          </a:p>
          <a:p>
            <a:pPr marL="111125" indent="-111125">
              <a:buFontTx/>
              <a:buChar char="•"/>
            </a:pPr>
            <a:r>
              <a:rPr lang="en-US" sz="1600" b="1" i="1">
                <a:latin typeface="Arial" charset="0"/>
              </a:rPr>
              <a:t>Reactive</a:t>
            </a:r>
          </a:p>
        </p:txBody>
      </p:sp>
      <p:sp>
        <p:nvSpPr>
          <p:cNvPr id="41" name="Text Box 43"/>
          <p:cNvSpPr txBox="1">
            <a:spLocks noChangeArrowheads="1"/>
          </p:cNvSpPr>
          <p:nvPr/>
        </p:nvSpPr>
        <p:spPr bwMode="auto">
          <a:xfrm>
            <a:off x="7467600" y="5483225"/>
            <a:ext cx="1524000" cy="581025"/>
          </a:xfrm>
          <a:prstGeom prst="rect">
            <a:avLst/>
          </a:prstGeom>
          <a:noFill/>
          <a:ln w="9525">
            <a:noFill/>
            <a:miter lim="800000"/>
            <a:headEnd/>
            <a:tailEnd/>
          </a:ln>
        </p:spPr>
        <p:txBody>
          <a:bodyPr>
            <a:spAutoFit/>
          </a:bodyPr>
          <a:lstStyle/>
          <a:p>
            <a:pPr marL="111125" indent="-111125">
              <a:buFontTx/>
              <a:buChar char="•"/>
            </a:pPr>
            <a:r>
              <a:rPr lang="en-US" sz="1600" b="1" i="1">
                <a:latin typeface="Arial" charset="0"/>
              </a:rPr>
              <a:t>Sustained commitment</a:t>
            </a:r>
          </a:p>
        </p:txBody>
      </p:sp>
      <p:sp>
        <p:nvSpPr>
          <p:cNvPr id="42" name="Text Box 44"/>
          <p:cNvSpPr txBox="1">
            <a:spLocks noChangeArrowheads="1"/>
          </p:cNvSpPr>
          <p:nvPr/>
        </p:nvSpPr>
        <p:spPr bwMode="auto">
          <a:xfrm rot="10800000">
            <a:off x="28575" y="5064125"/>
            <a:ext cx="552450" cy="1370013"/>
          </a:xfrm>
          <a:prstGeom prst="rect">
            <a:avLst/>
          </a:prstGeom>
          <a:noFill/>
          <a:ln w="9525">
            <a:noFill/>
            <a:miter lim="800000"/>
            <a:headEnd/>
            <a:tailEnd/>
          </a:ln>
        </p:spPr>
        <p:txBody>
          <a:bodyPr vert="eaVert">
            <a:spAutoFit/>
          </a:bodyPr>
          <a:lstStyle/>
          <a:p>
            <a:pPr algn="ctr">
              <a:lnSpc>
                <a:spcPct val="75000"/>
              </a:lnSpc>
            </a:pPr>
            <a:r>
              <a:rPr lang="en-US" sz="1600" b="1">
                <a:latin typeface="Arial" charset="0"/>
              </a:rPr>
              <a:t>Typical</a:t>
            </a:r>
            <a:br>
              <a:rPr lang="en-US" sz="1600" b="1">
                <a:latin typeface="Arial" charset="0"/>
              </a:rPr>
            </a:br>
            <a:r>
              <a:rPr lang="en-US" sz="1600" b="1">
                <a:latin typeface="Arial" charset="0"/>
              </a:rPr>
              <a:t>responses</a:t>
            </a:r>
          </a:p>
        </p:txBody>
      </p:sp>
      <p:sp>
        <p:nvSpPr>
          <p:cNvPr id="43" name="Text Box 45"/>
          <p:cNvSpPr txBox="1">
            <a:spLocks noChangeArrowheads="1"/>
          </p:cNvSpPr>
          <p:nvPr/>
        </p:nvSpPr>
        <p:spPr bwMode="auto">
          <a:xfrm rot="10800000">
            <a:off x="31750" y="3005138"/>
            <a:ext cx="428625" cy="914400"/>
          </a:xfrm>
          <a:prstGeom prst="rect">
            <a:avLst/>
          </a:prstGeom>
          <a:noFill/>
          <a:ln w="9525">
            <a:noFill/>
            <a:miter lim="800000"/>
            <a:headEnd/>
            <a:tailEnd/>
          </a:ln>
        </p:spPr>
        <p:txBody>
          <a:bodyPr vert="eaVert">
            <a:spAutoFit/>
          </a:bodyPr>
          <a:lstStyle/>
          <a:p>
            <a:pPr algn="ctr">
              <a:spcBef>
                <a:spcPct val="50000"/>
              </a:spcBef>
            </a:pPr>
            <a:r>
              <a:rPr lang="en-US" sz="1600" b="1">
                <a:latin typeface="Arial" charset="0"/>
              </a:rPr>
              <a:t>Type</a:t>
            </a:r>
          </a:p>
        </p:txBody>
      </p:sp>
      <p:sp>
        <p:nvSpPr>
          <p:cNvPr id="44" name="Line 46"/>
          <p:cNvSpPr>
            <a:spLocks noChangeShapeType="1"/>
          </p:cNvSpPr>
          <p:nvPr/>
        </p:nvSpPr>
        <p:spPr bwMode="auto">
          <a:xfrm flipH="1">
            <a:off x="1295400" y="2700338"/>
            <a:ext cx="304800" cy="0"/>
          </a:xfrm>
          <a:prstGeom prst="line">
            <a:avLst/>
          </a:prstGeom>
          <a:noFill/>
          <a:ln w="9525">
            <a:solidFill>
              <a:schemeClr val="tx1"/>
            </a:solidFill>
            <a:round/>
            <a:headEnd/>
            <a:tailEnd/>
          </a:ln>
        </p:spPr>
        <p:txBody>
          <a:bodyPr/>
          <a:lstStyle/>
          <a:p>
            <a:endParaRPr lang="en-US"/>
          </a:p>
        </p:txBody>
      </p:sp>
      <p:sp>
        <p:nvSpPr>
          <p:cNvPr id="45" name="Line 47"/>
          <p:cNvSpPr>
            <a:spLocks noChangeShapeType="1"/>
          </p:cNvSpPr>
          <p:nvPr/>
        </p:nvSpPr>
        <p:spPr bwMode="auto">
          <a:xfrm>
            <a:off x="1295400" y="2700338"/>
            <a:ext cx="0" cy="457200"/>
          </a:xfrm>
          <a:prstGeom prst="line">
            <a:avLst/>
          </a:prstGeom>
          <a:noFill/>
          <a:ln w="9525">
            <a:solidFill>
              <a:schemeClr val="tx1"/>
            </a:solidFill>
            <a:round/>
            <a:headEnd/>
            <a:tailEnd type="triangle" w="med" len="med"/>
          </a:ln>
        </p:spPr>
        <p:txBody>
          <a:bodyPr/>
          <a:lstStyle/>
          <a:p>
            <a:endParaRPr lang="en-US"/>
          </a:p>
        </p:txBody>
      </p:sp>
      <p:sp>
        <p:nvSpPr>
          <p:cNvPr id="46" name="Line 48"/>
          <p:cNvSpPr>
            <a:spLocks noChangeShapeType="1"/>
          </p:cNvSpPr>
          <p:nvPr/>
        </p:nvSpPr>
        <p:spPr bwMode="auto">
          <a:xfrm flipH="1">
            <a:off x="2819400" y="2700338"/>
            <a:ext cx="304800" cy="0"/>
          </a:xfrm>
          <a:prstGeom prst="line">
            <a:avLst/>
          </a:prstGeom>
          <a:noFill/>
          <a:ln w="9525">
            <a:solidFill>
              <a:schemeClr val="tx1"/>
            </a:solidFill>
            <a:round/>
            <a:headEnd/>
            <a:tailEnd/>
          </a:ln>
        </p:spPr>
        <p:txBody>
          <a:bodyPr/>
          <a:lstStyle/>
          <a:p>
            <a:endParaRPr lang="en-US"/>
          </a:p>
        </p:txBody>
      </p:sp>
      <p:sp>
        <p:nvSpPr>
          <p:cNvPr id="47" name="Line 49"/>
          <p:cNvSpPr>
            <a:spLocks noChangeShapeType="1"/>
          </p:cNvSpPr>
          <p:nvPr/>
        </p:nvSpPr>
        <p:spPr bwMode="auto">
          <a:xfrm>
            <a:off x="3124200" y="2700338"/>
            <a:ext cx="0" cy="457200"/>
          </a:xfrm>
          <a:prstGeom prst="line">
            <a:avLst/>
          </a:prstGeom>
          <a:noFill/>
          <a:ln w="9525">
            <a:solidFill>
              <a:schemeClr val="tx1"/>
            </a:solidFill>
            <a:round/>
            <a:headEnd/>
            <a:tailEnd type="triangle" w="med" len="med"/>
          </a:ln>
        </p:spPr>
        <p:txBody>
          <a:bodyPr/>
          <a:lstStyle/>
          <a:p>
            <a:endParaRPr lang="en-US"/>
          </a:p>
        </p:txBody>
      </p:sp>
      <p:sp>
        <p:nvSpPr>
          <p:cNvPr id="48" name="Line 50"/>
          <p:cNvSpPr>
            <a:spLocks noChangeShapeType="1"/>
          </p:cNvSpPr>
          <p:nvPr/>
        </p:nvSpPr>
        <p:spPr bwMode="auto">
          <a:xfrm flipH="1">
            <a:off x="4876800" y="2700338"/>
            <a:ext cx="914400" cy="0"/>
          </a:xfrm>
          <a:prstGeom prst="line">
            <a:avLst/>
          </a:prstGeom>
          <a:noFill/>
          <a:ln w="9525">
            <a:solidFill>
              <a:schemeClr val="tx1"/>
            </a:solidFill>
            <a:round/>
            <a:headEnd/>
            <a:tailEnd/>
          </a:ln>
        </p:spPr>
        <p:txBody>
          <a:bodyPr/>
          <a:lstStyle/>
          <a:p>
            <a:endParaRPr lang="en-US"/>
          </a:p>
        </p:txBody>
      </p:sp>
      <p:sp>
        <p:nvSpPr>
          <p:cNvPr id="49" name="Line 51"/>
          <p:cNvSpPr>
            <a:spLocks noChangeShapeType="1"/>
          </p:cNvSpPr>
          <p:nvPr/>
        </p:nvSpPr>
        <p:spPr bwMode="auto">
          <a:xfrm>
            <a:off x="4876800" y="2700338"/>
            <a:ext cx="0" cy="457200"/>
          </a:xfrm>
          <a:prstGeom prst="line">
            <a:avLst/>
          </a:prstGeom>
          <a:noFill/>
          <a:ln w="9525">
            <a:solidFill>
              <a:schemeClr val="tx1"/>
            </a:solidFill>
            <a:round/>
            <a:headEnd/>
            <a:tailEnd type="triangle" w="med" len="med"/>
          </a:ln>
        </p:spPr>
        <p:txBody>
          <a:bodyPr/>
          <a:lstStyle/>
          <a:p>
            <a:endParaRPr lang="en-US"/>
          </a:p>
        </p:txBody>
      </p:sp>
      <p:sp>
        <p:nvSpPr>
          <p:cNvPr id="50" name="Line 52"/>
          <p:cNvSpPr>
            <a:spLocks noChangeShapeType="1"/>
          </p:cNvSpPr>
          <p:nvPr/>
        </p:nvSpPr>
        <p:spPr bwMode="auto">
          <a:xfrm flipH="1">
            <a:off x="7315200" y="2700338"/>
            <a:ext cx="914400" cy="0"/>
          </a:xfrm>
          <a:prstGeom prst="line">
            <a:avLst/>
          </a:prstGeom>
          <a:noFill/>
          <a:ln w="9525">
            <a:solidFill>
              <a:schemeClr val="tx1"/>
            </a:solidFill>
            <a:round/>
            <a:headEnd/>
            <a:tailEnd/>
          </a:ln>
        </p:spPr>
        <p:txBody>
          <a:bodyPr/>
          <a:lstStyle/>
          <a:p>
            <a:endParaRPr lang="en-US"/>
          </a:p>
        </p:txBody>
      </p:sp>
      <p:sp>
        <p:nvSpPr>
          <p:cNvPr id="51" name="Line 53"/>
          <p:cNvSpPr>
            <a:spLocks noChangeShapeType="1"/>
          </p:cNvSpPr>
          <p:nvPr/>
        </p:nvSpPr>
        <p:spPr bwMode="auto">
          <a:xfrm>
            <a:off x="8229600" y="2700338"/>
            <a:ext cx="0" cy="457200"/>
          </a:xfrm>
          <a:prstGeom prst="line">
            <a:avLst/>
          </a:prstGeom>
          <a:noFill/>
          <a:ln w="9525">
            <a:solidFill>
              <a:schemeClr val="tx1"/>
            </a:solidFill>
            <a:round/>
            <a:headEnd/>
            <a:tailEnd type="triangle" w="med" len="med"/>
          </a:ln>
        </p:spPr>
        <p:txBody>
          <a:bodyPr/>
          <a:lstStyle/>
          <a:p>
            <a:endParaRPr lang="en-US"/>
          </a:p>
        </p:txBody>
      </p:sp>
      <p:sp>
        <p:nvSpPr>
          <p:cNvPr id="52" name="Line 54"/>
          <p:cNvSpPr>
            <a:spLocks noChangeShapeType="1"/>
          </p:cNvSpPr>
          <p:nvPr/>
        </p:nvSpPr>
        <p:spPr bwMode="auto">
          <a:xfrm>
            <a:off x="6553200" y="2776538"/>
            <a:ext cx="0" cy="381000"/>
          </a:xfrm>
          <a:prstGeom prst="line">
            <a:avLst/>
          </a:prstGeom>
          <a:noFill/>
          <a:ln w="9525">
            <a:solidFill>
              <a:schemeClr val="tx1"/>
            </a:solidFill>
            <a:round/>
            <a:headEnd/>
            <a:tailEnd type="triangle" w="med" len="med"/>
          </a:ln>
        </p:spPr>
        <p:txBody>
          <a:bodyPr/>
          <a:lstStyle/>
          <a:p>
            <a:endParaRPr lang="en-US"/>
          </a:p>
        </p:txBody>
      </p:sp>
      <p:sp>
        <p:nvSpPr>
          <p:cNvPr id="53" name="Line 55"/>
          <p:cNvSpPr>
            <a:spLocks noChangeShapeType="1"/>
          </p:cNvSpPr>
          <p:nvPr/>
        </p:nvSpPr>
        <p:spPr bwMode="auto">
          <a:xfrm flipH="1">
            <a:off x="2286000" y="2014538"/>
            <a:ext cx="1600200" cy="381000"/>
          </a:xfrm>
          <a:prstGeom prst="line">
            <a:avLst/>
          </a:prstGeom>
          <a:noFill/>
          <a:ln w="9525">
            <a:solidFill>
              <a:schemeClr val="tx1"/>
            </a:solidFill>
            <a:round/>
            <a:headEnd/>
            <a:tailEnd type="triangle" w="med" len="med"/>
          </a:ln>
        </p:spPr>
        <p:txBody>
          <a:bodyPr/>
          <a:lstStyle/>
          <a:p>
            <a:endParaRPr lang="en-US"/>
          </a:p>
        </p:txBody>
      </p:sp>
      <p:sp>
        <p:nvSpPr>
          <p:cNvPr id="54" name="Line 56"/>
          <p:cNvSpPr>
            <a:spLocks noChangeShapeType="1"/>
          </p:cNvSpPr>
          <p:nvPr/>
        </p:nvSpPr>
        <p:spPr bwMode="auto">
          <a:xfrm rot="12501893" flipH="1">
            <a:off x="5189538" y="2206625"/>
            <a:ext cx="1143000" cy="76200"/>
          </a:xfrm>
          <a:prstGeom prst="line">
            <a:avLst/>
          </a:prstGeom>
          <a:noFill/>
          <a:ln w="9525">
            <a:solidFill>
              <a:schemeClr val="tx1"/>
            </a:solidFill>
            <a:round/>
            <a:headEnd/>
            <a:tailEnd type="triangle" w="med" len="med"/>
          </a:ln>
        </p:spPr>
        <p:txBody>
          <a:bodyPr/>
          <a:lstStyle/>
          <a:p>
            <a:endParaRPr lang="en-US"/>
          </a:p>
        </p:txBody>
      </p:sp>
      <p:sp>
        <p:nvSpPr>
          <p:cNvPr id="55" name="Text Box 57"/>
          <p:cNvSpPr txBox="1">
            <a:spLocks noChangeArrowheads="1"/>
          </p:cNvSpPr>
          <p:nvPr/>
        </p:nvSpPr>
        <p:spPr bwMode="auto">
          <a:xfrm rot="10800000">
            <a:off x="0" y="3994150"/>
            <a:ext cx="428625" cy="1066800"/>
          </a:xfrm>
          <a:prstGeom prst="rect">
            <a:avLst/>
          </a:prstGeom>
          <a:noFill/>
          <a:ln w="9525">
            <a:noFill/>
            <a:miter lim="800000"/>
            <a:headEnd/>
            <a:tailEnd/>
          </a:ln>
        </p:spPr>
        <p:txBody>
          <a:bodyPr vert="eaVert">
            <a:spAutoFit/>
          </a:bodyPr>
          <a:lstStyle/>
          <a:p>
            <a:pPr algn="ctr">
              <a:spcBef>
                <a:spcPct val="50000"/>
              </a:spcBef>
            </a:pPr>
            <a:r>
              <a:rPr lang="en-US" sz="1600" b="1">
                <a:latin typeface="Arial" charset="0"/>
              </a:rPr>
              <a:t>Source</a:t>
            </a:r>
          </a:p>
        </p:txBody>
      </p:sp>
      <p:sp>
        <p:nvSpPr>
          <p:cNvPr id="56" name="Line 58"/>
          <p:cNvSpPr>
            <a:spLocks noChangeShapeType="1"/>
          </p:cNvSpPr>
          <p:nvPr/>
        </p:nvSpPr>
        <p:spPr bwMode="auto">
          <a:xfrm>
            <a:off x="8229600" y="3919538"/>
            <a:ext cx="0" cy="236537"/>
          </a:xfrm>
          <a:prstGeom prst="line">
            <a:avLst/>
          </a:prstGeom>
          <a:noFill/>
          <a:ln w="9525">
            <a:solidFill>
              <a:schemeClr val="tx1"/>
            </a:solidFill>
            <a:round/>
            <a:headEnd/>
            <a:tailEnd type="triangle" w="med" len="med"/>
          </a:ln>
        </p:spPr>
        <p:txBody>
          <a:bodyPr/>
          <a:lstStyle/>
          <a:p>
            <a:endParaRPr lang="en-US"/>
          </a:p>
        </p:txBody>
      </p:sp>
      <p:sp>
        <p:nvSpPr>
          <p:cNvPr id="57" name="Line 59"/>
          <p:cNvSpPr>
            <a:spLocks noChangeShapeType="1"/>
          </p:cNvSpPr>
          <p:nvPr/>
        </p:nvSpPr>
        <p:spPr bwMode="auto">
          <a:xfrm>
            <a:off x="4876800" y="3919538"/>
            <a:ext cx="0" cy="236537"/>
          </a:xfrm>
          <a:prstGeom prst="line">
            <a:avLst/>
          </a:prstGeom>
          <a:noFill/>
          <a:ln w="9525">
            <a:solidFill>
              <a:schemeClr val="tx1"/>
            </a:solidFill>
            <a:round/>
            <a:headEnd/>
            <a:tailEnd type="triangle" w="med" len="med"/>
          </a:ln>
        </p:spPr>
        <p:txBody>
          <a:bodyPr/>
          <a:lstStyle/>
          <a:p>
            <a:endParaRPr lang="en-US"/>
          </a:p>
        </p:txBody>
      </p:sp>
      <p:sp>
        <p:nvSpPr>
          <p:cNvPr id="58" name="Line 60"/>
          <p:cNvSpPr>
            <a:spLocks noChangeShapeType="1"/>
          </p:cNvSpPr>
          <p:nvPr/>
        </p:nvSpPr>
        <p:spPr bwMode="auto">
          <a:xfrm>
            <a:off x="3124200" y="3919538"/>
            <a:ext cx="0" cy="236537"/>
          </a:xfrm>
          <a:prstGeom prst="line">
            <a:avLst/>
          </a:prstGeom>
          <a:noFill/>
          <a:ln w="9525">
            <a:solidFill>
              <a:schemeClr val="tx1"/>
            </a:solidFill>
            <a:round/>
            <a:headEnd/>
            <a:tailEnd type="triangle" w="med" len="med"/>
          </a:ln>
        </p:spPr>
        <p:txBody>
          <a:bodyPr/>
          <a:lstStyle/>
          <a:p>
            <a:endParaRPr lang="en-US"/>
          </a:p>
        </p:txBody>
      </p:sp>
      <p:sp>
        <p:nvSpPr>
          <p:cNvPr id="59" name="Line 61"/>
          <p:cNvSpPr>
            <a:spLocks noChangeShapeType="1"/>
          </p:cNvSpPr>
          <p:nvPr/>
        </p:nvSpPr>
        <p:spPr bwMode="auto">
          <a:xfrm>
            <a:off x="1447800" y="3919538"/>
            <a:ext cx="0" cy="236537"/>
          </a:xfrm>
          <a:prstGeom prst="line">
            <a:avLst/>
          </a:prstGeom>
          <a:noFill/>
          <a:ln w="9525">
            <a:solidFill>
              <a:schemeClr val="tx1"/>
            </a:solidFill>
            <a:round/>
            <a:headEnd/>
            <a:tailEnd type="triangle" w="med" len="med"/>
          </a:ln>
        </p:spPr>
        <p:txBody>
          <a:bodyPr/>
          <a:lstStyle/>
          <a:p>
            <a:endParaRPr lang="en-US"/>
          </a:p>
        </p:txBody>
      </p:sp>
      <p:sp>
        <p:nvSpPr>
          <p:cNvPr id="60" name="Line 62"/>
          <p:cNvSpPr>
            <a:spLocks noChangeShapeType="1"/>
          </p:cNvSpPr>
          <p:nvPr/>
        </p:nvSpPr>
        <p:spPr bwMode="auto">
          <a:xfrm>
            <a:off x="4876800" y="5138738"/>
            <a:ext cx="0" cy="381000"/>
          </a:xfrm>
          <a:prstGeom prst="line">
            <a:avLst/>
          </a:prstGeom>
          <a:noFill/>
          <a:ln w="9525">
            <a:solidFill>
              <a:schemeClr val="tx1"/>
            </a:solidFill>
            <a:round/>
            <a:headEnd/>
            <a:tailEnd type="triangle" w="med" len="med"/>
          </a:ln>
        </p:spPr>
        <p:txBody>
          <a:bodyPr/>
          <a:lstStyle/>
          <a:p>
            <a:endParaRPr lang="en-US"/>
          </a:p>
        </p:txBody>
      </p:sp>
      <p:sp>
        <p:nvSpPr>
          <p:cNvPr id="61" name="Line 63"/>
          <p:cNvSpPr>
            <a:spLocks noChangeShapeType="1"/>
          </p:cNvSpPr>
          <p:nvPr/>
        </p:nvSpPr>
        <p:spPr bwMode="auto">
          <a:xfrm>
            <a:off x="6477000" y="5138738"/>
            <a:ext cx="0" cy="381000"/>
          </a:xfrm>
          <a:prstGeom prst="line">
            <a:avLst/>
          </a:prstGeom>
          <a:noFill/>
          <a:ln w="9525">
            <a:solidFill>
              <a:schemeClr val="tx1"/>
            </a:solidFill>
            <a:round/>
            <a:headEnd/>
            <a:tailEnd type="triangle" w="med" len="med"/>
          </a:ln>
        </p:spPr>
        <p:txBody>
          <a:bodyPr/>
          <a:lstStyle/>
          <a:p>
            <a:endParaRPr lang="en-US"/>
          </a:p>
        </p:txBody>
      </p:sp>
      <p:sp>
        <p:nvSpPr>
          <p:cNvPr id="62" name="Line 64"/>
          <p:cNvSpPr>
            <a:spLocks noChangeShapeType="1"/>
          </p:cNvSpPr>
          <p:nvPr/>
        </p:nvSpPr>
        <p:spPr bwMode="auto">
          <a:xfrm>
            <a:off x="8229600" y="5138738"/>
            <a:ext cx="0" cy="381000"/>
          </a:xfrm>
          <a:prstGeom prst="line">
            <a:avLst/>
          </a:prstGeom>
          <a:noFill/>
          <a:ln w="9525">
            <a:solidFill>
              <a:schemeClr val="tx1"/>
            </a:solidFill>
            <a:round/>
            <a:headEnd/>
            <a:tailEnd type="triangle" w="med" len="med"/>
          </a:ln>
        </p:spPr>
        <p:txBody>
          <a:bodyPr/>
          <a:lstStyle/>
          <a:p>
            <a:endParaRPr lang="en-US"/>
          </a:p>
        </p:txBody>
      </p:sp>
      <p:sp>
        <p:nvSpPr>
          <p:cNvPr id="63" name="Line 65"/>
          <p:cNvSpPr>
            <a:spLocks noChangeShapeType="1"/>
          </p:cNvSpPr>
          <p:nvPr/>
        </p:nvSpPr>
        <p:spPr bwMode="auto">
          <a:xfrm>
            <a:off x="3048000" y="5138738"/>
            <a:ext cx="0" cy="381000"/>
          </a:xfrm>
          <a:prstGeom prst="line">
            <a:avLst/>
          </a:prstGeom>
          <a:noFill/>
          <a:ln w="9525">
            <a:solidFill>
              <a:schemeClr val="tx1"/>
            </a:solidFill>
            <a:round/>
            <a:headEnd/>
            <a:tailEnd type="triangle" w="med" len="med"/>
          </a:ln>
        </p:spPr>
        <p:txBody>
          <a:bodyPr/>
          <a:lstStyle/>
          <a:p>
            <a:endParaRPr lang="en-US"/>
          </a:p>
        </p:txBody>
      </p:sp>
      <p:sp>
        <p:nvSpPr>
          <p:cNvPr id="64" name="Line 66"/>
          <p:cNvSpPr>
            <a:spLocks noChangeShapeType="1"/>
          </p:cNvSpPr>
          <p:nvPr/>
        </p:nvSpPr>
        <p:spPr bwMode="auto">
          <a:xfrm>
            <a:off x="1524000" y="5138738"/>
            <a:ext cx="0" cy="381000"/>
          </a:xfrm>
          <a:prstGeom prst="line">
            <a:avLst/>
          </a:prstGeom>
          <a:noFill/>
          <a:ln w="9525">
            <a:solidFill>
              <a:schemeClr val="tx1"/>
            </a:solidFill>
            <a:round/>
            <a:headEnd/>
            <a:tailEnd type="triangle" w="med" len="med"/>
          </a:ln>
        </p:spPr>
        <p:txBody>
          <a:bodyPr/>
          <a:lstStyle/>
          <a:p>
            <a:endParaRPr lang="en-US"/>
          </a:p>
        </p:txBody>
      </p:sp>
      <p:sp>
        <p:nvSpPr>
          <p:cNvPr id="65" name="Text Box 67"/>
          <p:cNvSpPr txBox="1">
            <a:spLocks noChangeArrowheads="1"/>
          </p:cNvSpPr>
          <p:nvPr/>
        </p:nvSpPr>
        <p:spPr bwMode="auto">
          <a:xfrm>
            <a:off x="6096000" y="6400800"/>
            <a:ext cx="2743200" cy="304800"/>
          </a:xfrm>
          <a:prstGeom prst="rect">
            <a:avLst/>
          </a:prstGeom>
          <a:noFill/>
          <a:ln w="9525">
            <a:noFill/>
            <a:miter lim="800000"/>
            <a:headEnd/>
            <a:tailEnd/>
          </a:ln>
        </p:spPr>
        <p:txBody>
          <a:bodyPr>
            <a:spAutoFit/>
          </a:bodyPr>
          <a:lstStyle/>
          <a:p>
            <a:pPr algn="r">
              <a:spcBef>
                <a:spcPct val="50000"/>
              </a:spcBef>
            </a:pPr>
            <a:r>
              <a:rPr lang="en-US" sz="1400">
                <a:latin typeface="Arial" charset="0"/>
              </a:rPr>
              <a:t>Pg. 141-143</a:t>
            </a:r>
          </a:p>
        </p:txBody>
      </p:sp>
    </p:spTree>
  </p:cSld>
  <p:clrMapOvr>
    <a:masterClrMapping/>
  </p:clrMapOvr>
  <p:transition spd="med">
    <p:zo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smtClean="0"/>
              <a:t>Classical Management </a:t>
            </a:r>
            <a:br>
              <a:rPr lang="en-US" b="1" dirty="0" smtClean="0"/>
            </a:br>
            <a:r>
              <a:rPr lang="en-US" b="1" dirty="0" smtClean="0"/>
              <a:t>Theories: X, Y, Z</a:t>
            </a:r>
            <a:endParaRPr lang="en-US" b="1" dirty="0"/>
          </a:p>
        </p:txBody>
      </p:sp>
      <p:sp>
        <p:nvSpPr>
          <p:cNvPr id="13" name="Text Box 57"/>
          <p:cNvSpPr txBox="1">
            <a:spLocks noChangeArrowheads="1"/>
          </p:cNvSpPr>
          <p:nvPr/>
        </p:nvSpPr>
        <p:spPr bwMode="auto">
          <a:xfrm>
            <a:off x="6096000" y="6400800"/>
            <a:ext cx="2743200" cy="304800"/>
          </a:xfrm>
          <a:prstGeom prst="rect">
            <a:avLst/>
          </a:prstGeom>
          <a:noFill/>
          <a:ln w="9525">
            <a:noFill/>
            <a:miter lim="800000"/>
            <a:headEnd/>
            <a:tailEnd/>
          </a:ln>
        </p:spPr>
        <p:txBody>
          <a:bodyPr>
            <a:spAutoFit/>
          </a:bodyPr>
          <a:lstStyle/>
          <a:p>
            <a:pPr algn="r">
              <a:spcBef>
                <a:spcPct val="50000"/>
              </a:spcBef>
            </a:pPr>
            <a:r>
              <a:rPr lang="en-US" sz="1400">
                <a:latin typeface="Arial" charset="0"/>
              </a:rPr>
              <a:t>Pg. 152-153</a:t>
            </a:r>
          </a:p>
        </p:txBody>
      </p:sp>
      <p:sp>
        <p:nvSpPr>
          <p:cNvPr id="14" name="Text Box 58"/>
          <p:cNvSpPr txBox="1">
            <a:spLocks noChangeArrowheads="1"/>
          </p:cNvSpPr>
          <p:nvPr/>
        </p:nvSpPr>
        <p:spPr bwMode="auto">
          <a:xfrm>
            <a:off x="0" y="1446213"/>
            <a:ext cx="3352800" cy="3963987"/>
          </a:xfrm>
          <a:prstGeom prst="rect">
            <a:avLst/>
          </a:prstGeom>
          <a:noFill/>
          <a:ln w="12699">
            <a:noFill/>
            <a:miter lim="800000"/>
            <a:headEnd type="none" w="sm" len="sm"/>
            <a:tailEnd type="none" w="sm" len="sm"/>
          </a:ln>
        </p:spPr>
        <p:txBody>
          <a:bodyPr>
            <a:spAutoFit/>
          </a:bodyPr>
          <a:lstStyle/>
          <a:p>
            <a:pPr marL="234950" indent="-234950" eaLnBrk="0" hangingPunct="0">
              <a:spcBef>
                <a:spcPct val="40000"/>
              </a:spcBef>
              <a:buClr>
                <a:srgbClr val="FF6600"/>
              </a:buClr>
              <a:buFont typeface="Wingdings" pitchFamily="2" charset="2"/>
              <a:buNone/>
            </a:pPr>
            <a:r>
              <a:rPr lang="en-US" sz="1800" b="1">
                <a:latin typeface="Arial" charset="0"/>
              </a:rPr>
              <a:t>Theory X</a:t>
            </a:r>
            <a:endParaRPr lang="en-US" sz="1800" i="1">
              <a:latin typeface="Arial" charset="0"/>
            </a:endParaRPr>
          </a:p>
          <a:p>
            <a:pPr marL="234950" indent="-234950" eaLnBrk="0" hangingPunct="0">
              <a:spcBef>
                <a:spcPct val="40000"/>
              </a:spcBef>
              <a:buClr>
                <a:schemeClr val="tx1"/>
              </a:buClr>
              <a:buFont typeface="Wingdings" pitchFamily="2" charset="2"/>
              <a:buChar char="Ø"/>
            </a:pPr>
            <a:r>
              <a:rPr lang="en-US" sz="1800">
                <a:latin typeface="Arial" charset="0"/>
              </a:rPr>
              <a:t>Assumes that people are lazy; they hate work to the extent that they avoid it.</a:t>
            </a:r>
          </a:p>
          <a:p>
            <a:pPr marL="234950" indent="-234950">
              <a:spcBef>
                <a:spcPct val="40000"/>
              </a:spcBef>
              <a:buClr>
                <a:schemeClr val="tx1"/>
              </a:buClr>
              <a:buFont typeface="Wingdings" pitchFamily="2" charset="2"/>
              <a:buChar char="Ø"/>
            </a:pPr>
            <a:r>
              <a:rPr lang="en-US" sz="1800">
                <a:latin typeface="Arial" charset="0"/>
              </a:rPr>
              <a:t>To get people to do work, they must be rewarded, coerced, intimidated, and punished</a:t>
            </a:r>
          </a:p>
          <a:p>
            <a:pPr marL="234950" indent="-234950">
              <a:spcBef>
                <a:spcPct val="40000"/>
              </a:spcBef>
              <a:buClr>
                <a:schemeClr val="tx1"/>
              </a:buClr>
              <a:buFont typeface="Wingdings" pitchFamily="2" charset="2"/>
              <a:buChar char="Ø"/>
            </a:pPr>
            <a:r>
              <a:rPr lang="en-US" sz="1800">
                <a:latin typeface="Arial" charset="0"/>
              </a:rPr>
              <a:t>Workers have no ambition, no initiative</a:t>
            </a:r>
          </a:p>
          <a:p>
            <a:pPr marL="234950" indent="-234950">
              <a:spcBef>
                <a:spcPct val="40000"/>
              </a:spcBef>
              <a:buClr>
                <a:schemeClr val="tx1"/>
              </a:buClr>
              <a:buFont typeface="Wingdings" pitchFamily="2" charset="2"/>
              <a:buChar char="Ø"/>
            </a:pPr>
            <a:endParaRPr lang="en-US" sz="1800">
              <a:latin typeface="Arial" charset="0"/>
            </a:endParaRPr>
          </a:p>
          <a:p>
            <a:pPr marL="234950" indent="-234950" eaLnBrk="0" hangingPunct="0">
              <a:spcBef>
                <a:spcPct val="50000"/>
              </a:spcBef>
              <a:buClr>
                <a:srgbClr val="FF6600"/>
              </a:buClr>
              <a:buFont typeface="Wingdings" pitchFamily="2" charset="2"/>
              <a:buChar char="Ø"/>
            </a:pPr>
            <a:endParaRPr lang="en-US" sz="1800">
              <a:latin typeface="Arial" charset="0"/>
            </a:endParaRPr>
          </a:p>
        </p:txBody>
      </p:sp>
      <p:sp>
        <p:nvSpPr>
          <p:cNvPr id="18" name="Text Box 59"/>
          <p:cNvSpPr txBox="1">
            <a:spLocks noChangeArrowheads="1"/>
          </p:cNvSpPr>
          <p:nvPr/>
        </p:nvSpPr>
        <p:spPr bwMode="auto">
          <a:xfrm>
            <a:off x="5486400" y="1446213"/>
            <a:ext cx="3581400" cy="3881437"/>
          </a:xfrm>
          <a:prstGeom prst="rect">
            <a:avLst/>
          </a:prstGeom>
          <a:noFill/>
          <a:ln w="12699">
            <a:noFill/>
            <a:miter lim="800000"/>
            <a:headEnd type="none" w="sm" len="sm"/>
            <a:tailEnd type="none" w="sm" len="sm"/>
          </a:ln>
        </p:spPr>
        <p:txBody>
          <a:bodyPr>
            <a:spAutoFit/>
          </a:bodyPr>
          <a:lstStyle/>
          <a:p>
            <a:pPr marL="234950" indent="-234950" algn="r">
              <a:spcBef>
                <a:spcPct val="50000"/>
              </a:spcBef>
            </a:pPr>
            <a:r>
              <a:rPr lang="en-US" sz="1800" b="1">
                <a:latin typeface="Arial" charset="0"/>
              </a:rPr>
              <a:t>Theory Y</a:t>
            </a:r>
          </a:p>
          <a:p>
            <a:pPr marL="234950" indent="-234950">
              <a:spcBef>
                <a:spcPct val="40000"/>
              </a:spcBef>
              <a:buFont typeface="Wingdings" pitchFamily="2" charset="2"/>
              <a:buChar char="Ø"/>
            </a:pPr>
            <a:r>
              <a:rPr lang="en-US" sz="1800">
                <a:latin typeface="Arial" charset="0"/>
              </a:rPr>
              <a:t>People want to work and grow. They will  actively seek responsibility.</a:t>
            </a:r>
          </a:p>
          <a:p>
            <a:pPr marL="234950" indent="-234950">
              <a:spcBef>
                <a:spcPct val="40000"/>
              </a:spcBef>
              <a:buFont typeface="Wingdings" pitchFamily="2" charset="2"/>
              <a:buChar char="Ø"/>
            </a:pPr>
            <a:r>
              <a:rPr lang="en-US" sz="1800">
                <a:latin typeface="Arial" charset="0"/>
              </a:rPr>
              <a:t>Reward is in the freedom to do difficult and challenging work by themselves</a:t>
            </a:r>
          </a:p>
          <a:p>
            <a:pPr marL="234950" indent="-234950">
              <a:spcBef>
                <a:spcPct val="40000"/>
              </a:spcBef>
              <a:buFont typeface="Wingdings" pitchFamily="2" charset="2"/>
              <a:buChar char="Ø"/>
            </a:pPr>
            <a:r>
              <a:rPr lang="en-US" sz="1800">
                <a:latin typeface="Arial" charset="0"/>
              </a:rPr>
              <a:t>Employees are motivated by desire to satisfy unfulfilled needs. </a:t>
            </a:r>
          </a:p>
          <a:p>
            <a:pPr marL="234950" indent="-234950">
              <a:spcBef>
                <a:spcPct val="40000"/>
              </a:spcBef>
              <a:buClr>
                <a:srgbClr val="FF6600"/>
              </a:buClr>
              <a:buFont typeface="Wingdings" pitchFamily="2" charset="2"/>
              <a:buChar char="Ø"/>
            </a:pPr>
            <a:endParaRPr lang="en-US" sz="1800">
              <a:latin typeface="Arial" charset="0"/>
            </a:endParaRPr>
          </a:p>
          <a:p>
            <a:pPr marL="234950" indent="-234950">
              <a:spcBef>
                <a:spcPct val="20000"/>
              </a:spcBef>
              <a:buFontTx/>
              <a:buChar char="•"/>
            </a:pPr>
            <a:endParaRPr lang="en-US" sz="1800">
              <a:latin typeface="Arial" charset="0"/>
            </a:endParaRPr>
          </a:p>
        </p:txBody>
      </p:sp>
      <p:pic>
        <p:nvPicPr>
          <p:cNvPr id="19" name="Picture 60" descr="C:\Documents and Settings\Anne Mayer\EOD\Motivation\carrot.jpg"/>
          <p:cNvPicPr>
            <a:picLocks noChangeAspect="1" noChangeArrowheads="1"/>
          </p:cNvPicPr>
          <p:nvPr/>
        </p:nvPicPr>
        <p:blipFill>
          <a:blip r:embed="rId3" cstate="print"/>
          <a:srcRect/>
          <a:stretch>
            <a:fillRect/>
          </a:stretch>
        </p:blipFill>
        <p:spPr bwMode="auto">
          <a:xfrm>
            <a:off x="8659813" y="3962400"/>
            <a:ext cx="484187" cy="1600200"/>
          </a:xfrm>
          <a:prstGeom prst="rect">
            <a:avLst/>
          </a:prstGeom>
          <a:noFill/>
          <a:ln w="9525">
            <a:noFill/>
            <a:miter lim="800000"/>
            <a:headEnd/>
            <a:tailEnd/>
          </a:ln>
        </p:spPr>
      </p:pic>
      <p:pic>
        <p:nvPicPr>
          <p:cNvPr id="20" name="Picture 61" descr="C:\Documents and Settings\family\Application Data\Microsoft\Media Catalog\Downloaded Clips\cl0\PE01831_.wmf"/>
          <p:cNvPicPr>
            <a:picLocks noChangeAspect="1" noChangeArrowheads="1"/>
          </p:cNvPicPr>
          <p:nvPr/>
        </p:nvPicPr>
        <p:blipFill>
          <a:blip r:embed="rId4" cstate="print"/>
          <a:srcRect/>
          <a:stretch>
            <a:fillRect/>
          </a:stretch>
        </p:blipFill>
        <p:spPr bwMode="auto">
          <a:xfrm>
            <a:off x="0" y="4579938"/>
            <a:ext cx="1447800" cy="1363662"/>
          </a:xfrm>
          <a:prstGeom prst="rect">
            <a:avLst/>
          </a:prstGeom>
          <a:noFill/>
          <a:ln w="9525">
            <a:noFill/>
            <a:miter lim="800000"/>
            <a:headEnd/>
            <a:tailEnd/>
          </a:ln>
        </p:spPr>
      </p:pic>
      <p:sp>
        <p:nvSpPr>
          <p:cNvPr id="21" name="Text Box 62"/>
          <p:cNvSpPr txBox="1">
            <a:spLocks noChangeArrowheads="1"/>
          </p:cNvSpPr>
          <p:nvPr/>
        </p:nvSpPr>
        <p:spPr bwMode="auto">
          <a:xfrm>
            <a:off x="2362200" y="4164013"/>
            <a:ext cx="4343400" cy="2617787"/>
          </a:xfrm>
          <a:prstGeom prst="rect">
            <a:avLst/>
          </a:prstGeom>
          <a:noFill/>
          <a:ln w="12699">
            <a:noFill/>
            <a:miter lim="800000"/>
            <a:headEnd type="none" w="sm" len="sm"/>
            <a:tailEnd type="none" w="sm" len="sm"/>
          </a:ln>
        </p:spPr>
        <p:txBody>
          <a:bodyPr>
            <a:spAutoFit/>
          </a:bodyPr>
          <a:lstStyle/>
          <a:p>
            <a:pPr marL="234950" indent="-234950" algn="ctr">
              <a:spcBef>
                <a:spcPct val="50000"/>
              </a:spcBef>
            </a:pPr>
            <a:r>
              <a:rPr lang="en-US" sz="1800" b="1">
                <a:latin typeface="Arial" charset="0"/>
              </a:rPr>
              <a:t>Theory Z</a:t>
            </a:r>
            <a:br>
              <a:rPr lang="en-US" sz="1800" b="1">
                <a:latin typeface="Arial" charset="0"/>
              </a:rPr>
            </a:br>
            <a:r>
              <a:rPr lang="en-US" sz="1800" i="1">
                <a:latin typeface="Arial" charset="0"/>
              </a:rPr>
              <a:t>(William Ouchi)</a:t>
            </a:r>
            <a:endParaRPr lang="en-US" sz="1800" b="1">
              <a:latin typeface="Arial" charset="0"/>
            </a:endParaRPr>
          </a:p>
          <a:p>
            <a:pPr marL="234950" indent="-234950">
              <a:spcBef>
                <a:spcPct val="40000"/>
              </a:spcBef>
              <a:buFont typeface="Wingdings" pitchFamily="2" charset="2"/>
              <a:buChar char="Ø"/>
            </a:pPr>
            <a:r>
              <a:rPr lang="en-US" sz="1800">
                <a:latin typeface="Arial" charset="0"/>
              </a:rPr>
              <a:t>People want to have responsibility and be involved in decision-making</a:t>
            </a:r>
          </a:p>
          <a:p>
            <a:pPr marL="234950" indent="-234950">
              <a:spcBef>
                <a:spcPct val="40000"/>
              </a:spcBef>
              <a:buFont typeface="Wingdings" pitchFamily="2" charset="2"/>
              <a:buChar char="Ø"/>
            </a:pPr>
            <a:r>
              <a:rPr lang="en-US" sz="1800">
                <a:latin typeface="Arial" charset="0"/>
              </a:rPr>
              <a:t>People expect career path with formalized opportunity for promotion</a:t>
            </a:r>
          </a:p>
          <a:p>
            <a:pPr marL="234950" indent="-234950">
              <a:spcBef>
                <a:spcPct val="40000"/>
              </a:spcBef>
              <a:buFont typeface="Wingdings" pitchFamily="2" charset="2"/>
              <a:buChar char="Ø"/>
            </a:pPr>
            <a:r>
              <a:rPr lang="en-US" sz="1800">
                <a:latin typeface="Arial" charset="0"/>
              </a:rPr>
              <a:t>Employees seek long-term employment and concern for family</a:t>
            </a:r>
          </a:p>
        </p:txBody>
      </p:sp>
      <p:sp>
        <p:nvSpPr>
          <p:cNvPr id="22" name="Text Box 63"/>
          <p:cNvSpPr txBox="1">
            <a:spLocks noChangeArrowheads="1"/>
          </p:cNvSpPr>
          <p:nvPr/>
        </p:nvSpPr>
        <p:spPr bwMode="auto">
          <a:xfrm>
            <a:off x="3238500" y="1644650"/>
            <a:ext cx="2667000" cy="641350"/>
          </a:xfrm>
          <a:prstGeom prst="rect">
            <a:avLst/>
          </a:prstGeom>
          <a:noFill/>
          <a:ln w="9525">
            <a:noFill/>
            <a:miter lim="800000"/>
            <a:headEnd/>
            <a:tailEnd/>
          </a:ln>
        </p:spPr>
        <p:txBody>
          <a:bodyPr>
            <a:spAutoFit/>
          </a:bodyPr>
          <a:lstStyle/>
          <a:p>
            <a:pPr algn="ctr">
              <a:spcBef>
                <a:spcPct val="50000"/>
              </a:spcBef>
            </a:pPr>
            <a:r>
              <a:rPr lang="en-US" sz="1800" i="1">
                <a:latin typeface="Arial" charset="0"/>
              </a:rPr>
              <a:t>(Douglas</a:t>
            </a:r>
            <a:br>
              <a:rPr lang="en-US" sz="1800" i="1">
                <a:latin typeface="Arial" charset="0"/>
              </a:rPr>
            </a:br>
            <a:r>
              <a:rPr lang="en-US" sz="1800" i="1">
                <a:latin typeface="Arial" charset="0"/>
              </a:rPr>
              <a:t>McGregor)</a:t>
            </a:r>
          </a:p>
        </p:txBody>
      </p:sp>
      <p:sp>
        <p:nvSpPr>
          <p:cNvPr id="23" name="Line 65"/>
          <p:cNvSpPr>
            <a:spLocks noChangeShapeType="1"/>
          </p:cNvSpPr>
          <p:nvPr/>
        </p:nvSpPr>
        <p:spPr bwMode="auto">
          <a:xfrm>
            <a:off x="0" y="1371600"/>
            <a:ext cx="9144000" cy="0"/>
          </a:xfrm>
          <a:prstGeom prst="line">
            <a:avLst/>
          </a:prstGeom>
          <a:noFill/>
          <a:ln w="57150" cmpd="thinThick">
            <a:solidFill>
              <a:schemeClr val="tx1"/>
            </a:solidFill>
            <a:miter lim="800000"/>
            <a:headEnd/>
            <a:tailEnd/>
          </a:ln>
        </p:spPr>
        <p:txBody>
          <a:bodyPr wrap="none"/>
          <a:lstStyle/>
          <a:p>
            <a:endParaRPr lang="en-US"/>
          </a:p>
        </p:txBody>
      </p:sp>
    </p:spTree>
  </p:cSld>
  <p:clrMapOvr>
    <a:masterClrMapping/>
  </p:clrMapOvr>
  <p:transition spd="med">
    <p:zo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pPr lvl="0"/>
            <a:r>
              <a:rPr lang="en-US" b="1" cap="none" dirty="0" smtClean="0"/>
              <a:t>Miscellaneous Chapter Concepts</a:t>
            </a:r>
            <a:endParaRPr lang="en-US" b="1" cap="none" dirty="0"/>
          </a:p>
        </p:txBody>
      </p:sp>
      <p:sp>
        <p:nvSpPr>
          <p:cNvPr id="13" name="Rectangle 10"/>
          <p:cNvSpPr>
            <a:spLocks noGrp="1" noChangeArrowheads="1"/>
          </p:cNvSpPr>
          <p:nvPr>
            <p:ph type="body" idx="1"/>
          </p:nvPr>
        </p:nvSpPr>
        <p:spPr>
          <a:xfrm>
            <a:off x="685800" y="1676400"/>
            <a:ext cx="7772400" cy="4114800"/>
          </a:xfrm>
          <a:noFill/>
        </p:spPr>
        <p:txBody>
          <a:bodyPr/>
          <a:lstStyle/>
          <a:p>
            <a:pPr algn="ctr" eaLnBrk="1" hangingPunct="1">
              <a:lnSpc>
                <a:spcPct val="90000"/>
              </a:lnSpc>
              <a:buFontTx/>
              <a:buNone/>
            </a:pPr>
            <a:r>
              <a:rPr lang="en-US" sz="2400" b="1" smtClean="0">
                <a:latin typeface="Arial" charset="0"/>
              </a:rPr>
              <a:t>Types of power </a:t>
            </a:r>
          </a:p>
          <a:p>
            <a:pPr algn="ctr" eaLnBrk="1" hangingPunct="1">
              <a:lnSpc>
                <a:spcPct val="90000"/>
              </a:lnSpc>
              <a:buFontTx/>
              <a:buNone/>
            </a:pPr>
            <a:r>
              <a:rPr lang="en-US" sz="2400" b="1" smtClean="0">
                <a:latin typeface="Arial" charset="0"/>
              </a:rPr>
              <a:t>Theories X, Y, Z</a:t>
            </a:r>
          </a:p>
          <a:p>
            <a:pPr algn="ctr" eaLnBrk="1" hangingPunct="1">
              <a:lnSpc>
                <a:spcPct val="90000"/>
              </a:lnSpc>
              <a:buFontTx/>
              <a:buNone/>
            </a:pPr>
            <a:r>
              <a:rPr lang="en-US" sz="2400" b="1" smtClean="0">
                <a:latin typeface="Arial" charset="0"/>
              </a:rPr>
              <a:t>Participatory management</a:t>
            </a:r>
          </a:p>
          <a:p>
            <a:pPr algn="ctr" eaLnBrk="1" hangingPunct="1">
              <a:lnSpc>
                <a:spcPct val="90000"/>
              </a:lnSpc>
              <a:buFontTx/>
              <a:buNone/>
            </a:pPr>
            <a:r>
              <a:rPr lang="en-US" sz="2400" b="1" smtClean="0">
                <a:latin typeface="Arial" charset="0"/>
              </a:rPr>
              <a:t>Empowerment</a:t>
            </a:r>
          </a:p>
          <a:p>
            <a:pPr algn="ctr" eaLnBrk="1" hangingPunct="1">
              <a:lnSpc>
                <a:spcPct val="90000"/>
              </a:lnSpc>
              <a:buFontTx/>
              <a:buNone/>
            </a:pPr>
            <a:r>
              <a:rPr lang="en-US" sz="2400" b="1" smtClean="0">
                <a:latin typeface="Arial" charset="0"/>
              </a:rPr>
              <a:t>Delegation of authority</a:t>
            </a:r>
          </a:p>
          <a:p>
            <a:pPr algn="ctr" eaLnBrk="1" hangingPunct="1">
              <a:lnSpc>
                <a:spcPct val="90000"/>
              </a:lnSpc>
              <a:buFontTx/>
              <a:buNone/>
            </a:pPr>
            <a:r>
              <a:rPr lang="en-US" sz="2400" b="1" smtClean="0">
                <a:latin typeface="Arial" charset="0"/>
              </a:rPr>
              <a:t>Chain of command</a:t>
            </a:r>
          </a:p>
          <a:p>
            <a:pPr algn="ctr" eaLnBrk="1" hangingPunct="1">
              <a:lnSpc>
                <a:spcPct val="90000"/>
              </a:lnSpc>
              <a:buFontTx/>
              <a:buNone/>
            </a:pPr>
            <a:r>
              <a:rPr lang="en-US" sz="2400" b="1" smtClean="0">
                <a:latin typeface="Arial" charset="0"/>
              </a:rPr>
              <a:t>Self-management</a:t>
            </a:r>
          </a:p>
          <a:p>
            <a:pPr algn="ctr" eaLnBrk="1" hangingPunct="1">
              <a:lnSpc>
                <a:spcPct val="90000"/>
              </a:lnSpc>
              <a:buFontTx/>
              <a:buNone/>
            </a:pPr>
            <a:r>
              <a:rPr lang="en-US" sz="2400" b="1" smtClean="0">
                <a:latin typeface="Arial" charset="0"/>
              </a:rPr>
              <a:t>Job enrichment</a:t>
            </a:r>
          </a:p>
          <a:p>
            <a:pPr algn="ctr" eaLnBrk="1" hangingPunct="1">
              <a:lnSpc>
                <a:spcPct val="90000"/>
              </a:lnSpc>
              <a:buFontTx/>
              <a:buNone/>
            </a:pPr>
            <a:r>
              <a:rPr lang="en-US" sz="2400" b="1" smtClean="0">
                <a:latin typeface="Arial" charset="0"/>
              </a:rPr>
              <a:t>Total quality management</a:t>
            </a:r>
          </a:p>
          <a:p>
            <a:pPr algn="ctr" eaLnBrk="1" hangingPunct="1">
              <a:lnSpc>
                <a:spcPct val="90000"/>
              </a:lnSpc>
              <a:buFontTx/>
              <a:buNone/>
            </a:pPr>
            <a:r>
              <a:rPr lang="en-US" sz="2400" b="1" smtClean="0">
                <a:latin typeface="Arial" charset="0"/>
              </a:rPr>
              <a:t>Types of organizations</a:t>
            </a:r>
          </a:p>
          <a:p>
            <a:pPr algn="ctr" eaLnBrk="1" hangingPunct="1">
              <a:lnSpc>
                <a:spcPct val="90000"/>
              </a:lnSpc>
              <a:buFontTx/>
              <a:buNone/>
            </a:pPr>
            <a:endParaRPr lang="en-US" sz="2400" b="1" smtClean="0">
              <a:latin typeface="Arial" charset="0"/>
            </a:endParaRPr>
          </a:p>
          <a:p>
            <a:pPr algn="ctr" eaLnBrk="1" hangingPunct="1">
              <a:lnSpc>
                <a:spcPct val="90000"/>
              </a:lnSpc>
              <a:buFontTx/>
              <a:buNone/>
            </a:pPr>
            <a:endParaRPr lang="en-US" sz="2400" b="1" smtClean="0">
              <a:latin typeface="Arial" charset="0"/>
            </a:endParaRPr>
          </a:p>
        </p:txBody>
      </p:sp>
    </p:spTree>
  </p:cSld>
  <p:clrMapOvr>
    <a:masterClrMapping/>
  </p:clrMapOvr>
  <p:transition spd="med">
    <p:zo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r>
              <a:rPr lang="en-US" sz="2400" b="1" dirty="0" smtClean="0"/>
              <a:t>A Tale of Two Leaders – Comparison of Leadership Styles</a:t>
            </a:r>
            <a:endParaRPr lang="en-US" sz="2400" b="1" dirty="0"/>
          </a:p>
        </p:txBody>
      </p:sp>
      <p:graphicFrame>
        <p:nvGraphicFramePr>
          <p:cNvPr id="12" name="Group 68"/>
          <p:cNvGraphicFramePr>
            <a:graphicFrameLocks noGrp="1"/>
          </p:cNvGraphicFramePr>
          <p:nvPr/>
        </p:nvGraphicFramePr>
        <p:xfrm>
          <a:off x="304800" y="1600200"/>
          <a:ext cx="8534400" cy="4994593"/>
        </p:xfrm>
        <a:graphic>
          <a:graphicData uri="http://schemas.openxmlformats.org/drawingml/2006/table">
            <a:tbl>
              <a:tblPr/>
              <a:tblGrid>
                <a:gridCol w="3084513"/>
                <a:gridCol w="2657475"/>
                <a:gridCol w="2792412"/>
              </a:tblGrid>
              <a:tr h="279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chemeClr val="tx1"/>
                          </a:solidFill>
                          <a:effectLst/>
                          <a:latin typeface="Arial" charset="0"/>
                        </a:rPr>
                        <a:t>Pat Carrigan</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chemeClr val="tx1"/>
                          </a:solidFill>
                          <a:effectLst/>
                          <a:latin typeface="Arial" charset="0"/>
                        </a:rPr>
                        <a:t>Hyman Rickover</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7477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rPr>
                        <a:t>Types of authority </a:t>
                      </a:r>
                      <a:r>
                        <a:rPr kumimoji="0" lang="en-US" sz="2000" b="0" i="1" u="none" strike="noStrike" cap="none" normalizeH="0" baseline="0" smtClean="0">
                          <a:ln>
                            <a:noFill/>
                          </a:ln>
                          <a:solidFill>
                            <a:schemeClr val="tx1"/>
                          </a:solidFill>
                          <a:effectLst/>
                          <a:latin typeface="Arial" charset="0"/>
                        </a:rPr>
                        <a:t>(formal, informal)</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1016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rPr>
                        <a:t>Types of power </a:t>
                      </a:r>
                      <a:r>
                        <a:rPr kumimoji="0" lang="en-US" sz="2000" b="0" i="1" u="none" strike="noStrike" cap="none" normalizeH="0" baseline="0" smtClean="0">
                          <a:ln>
                            <a:noFill/>
                          </a:ln>
                          <a:solidFill>
                            <a:schemeClr val="tx1"/>
                          </a:solidFill>
                          <a:effectLst/>
                          <a:latin typeface="Arial" charset="0"/>
                        </a:rPr>
                        <a:t>(legitimate, reward, coercive, expert, referent, position, personal)</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1016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rPr>
                        <a:t>Approach to managing people </a:t>
                      </a:r>
                      <a:r>
                        <a:rPr kumimoji="0" lang="en-US" sz="2000" b="0" i="1" u="none" strike="noStrike" cap="none" normalizeH="0" baseline="0" smtClean="0">
                          <a:ln>
                            <a:noFill/>
                          </a:ln>
                          <a:solidFill>
                            <a:schemeClr val="tx1"/>
                          </a:solidFill>
                          <a:effectLst/>
                          <a:latin typeface="Arial" charset="0"/>
                        </a:rPr>
                        <a:t>(X, Y, Z, participatory)</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4175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rPr>
                        <a:t>Degree of empowerment</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rPr>
                        <a:t>Other observations</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r>
            </a:tbl>
          </a:graphicData>
        </a:graphic>
      </p:graphicFrame>
    </p:spTree>
  </p:cSld>
  <p:clrMapOvr>
    <a:masterClrMapping/>
  </p:clrMapOvr>
  <p:transition spd="med">
    <p:zo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1E588A8-E8ED-481B-AF50-772AAC7CFE56}" type="slidenum">
              <a:rPr lang="en-US" smtClean="0"/>
              <a:pPr/>
              <a:t>9</a:t>
            </a:fld>
            <a:endParaRPr lang="en-US"/>
          </a:p>
        </p:txBody>
      </p:sp>
      <p:sp>
        <p:nvSpPr>
          <p:cNvPr id="2" name="Title 1"/>
          <p:cNvSpPr>
            <a:spLocks noGrp="1"/>
          </p:cNvSpPr>
          <p:nvPr>
            <p:ph type="title"/>
          </p:nvPr>
        </p:nvSpPr>
        <p:spPr/>
        <p:txBody>
          <a:bodyPr/>
          <a:lstStyle/>
          <a:p>
            <a:r>
              <a:rPr lang="en-US" b="1" dirty="0" smtClean="0"/>
              <a:t>Thank you</a:t>
            </a:r>
            <a:endParaRPr lang="en-US" b="1" dirty="0"/>
          </a:p>
        </p:txBody>
      </p:sp>
      <p:graphicFrame>
        <p:nvGraphicFramePr>
          <p:cNvPr id="7" name="Content Placeholder 6"/>
          <p:cNvGraphicFramePr>
            <a:graphicFrameLocks noGrp="1"/>
          </p:cNvGraphicFramePr>
          <p:nvPr>
            <p:ph idx="4294967295"/>
          </p:nvPr>
        </p:nvGraphicFramePr>
        <p:xfrm>
          <a:off x="628650" y="1981199"/>
          <a:ext cx="7886700" cy="304800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p:cNvSpPr txBox="1"/>
          <p:nvPr/>
        </p:nvSpPr>
        <p:spPr>
          <a:xfrm>
            <a:off x="381000" y="4953000"/>
            <a:ext cx="8382000" cy="1169551"/>
          </a:xfrm>
          <a:prstGeom prst="rect">
            <a:avLst/>
          </a:prstGeom>
          <a:noFill/>
        </p:spPr>
        <p:txBody>
          <a:bodyPr wrap="square" rtlCol="0">
            <a:spAutoFit/>
          </a:bodyPr>
          <a:lstStyle/>
          <a:p>
            <a:pPr algn="ctr">
              <a:spcAft>
                <a:spcPts val="1200"/>
              </a:spcAft>
            </a:pPr>
            <a:r>
              <a:rPr lang="en-US" sz="3000" dirty="0" smtClean="0"/>
              <a:t>Employee &amp; Organizational Development</a:t>
            </a:r>
          </a:p>
          <a:p>
            <a:pPr algn="ctr"/>
            <a:r>
              <a:rPr lang="en-US" sz="3000" dirty="0" smtClean="0"/>
              <a:t>Division of Finance</a:t>
            </a:r>
            <a:endParaRPr lang="en-US" sz="3000" dirty="0"/>
          </a:p>
        </p:txBody>
      </p:sp>
    </p:spTree>
  </p:cSld>
  <p:clrMapOvr>
    <a:masterClrMapping/>
  </p:clrMapOvr>
  <p:transition spd="med">
    <p:zoom/>
  </p:transition>
  <p:timing>
    <p:tnLst>
      <p:par>
        <p:cTn id="1" dur="indefinite" restart="never" nodeType="tmRoot"/>
      </p:par>
    </p:tnLst>
  </p:timing>
</p:sld>
</file>

<file path=ppt/theme/theme1.xml><?xml version="1.0" encoding="utf-8"?>
<a:theme xmlns:a="http://schemas.openxmlformats.org/drawingml/2006/main" name="1_Blank Presentation">
  <a:themeElements>
    <a:clrScheme name="Aggie Brand">
      <a:dk1>
        <a:srgbClr val="500000"/>
      </a:dk1>
      <a:lt1>
        <a:sysClr val="window" lastClr="FFFFFF"/>
      </a:lt1>
      <a:dk2>
        <a:srgbClr val="A99A6F"/>
      </a:dk2>
      <a:lt2>
        <a:srgbClr val="EEECE1"/>
      </a:lt2>
      <a:accent1>
        <a:srgbClr val="8F8F8C"/>
      </a:accent1>
      <a:accent2>
        <a:srgbClr val="F2AF00"/>
      </a:accent2>
      <a:accent3>
        <a:srgbClr val="83782C"/>
      </a:accent3>
      <a:accent4>
        <a:srgbClr val="4F552A"/>
      </a:accent4>
      <a:accent5>
        <a:srgbClr val="00444D"/>
      </a:accent5>
      <a:accent6>
        <a:srgbClr val="293E6B"/>
      </a:accent6>
      <a:hlink>
        <a:srgbClr val="500000"/>
      </a:hlink>
      <a:folHlink>
        <a:srgbClr val="5F574F"/>
      </a:folHlink>
    </a:clrScheme>
    <a:fontScheme name="1_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400" b="1" i="0" u="none" strike="noStrike" cap="none" normalizeH="0" baseline="0" smtClean="0">
            <a:ln>
              <a:noFill/>
            </a:ln>
            <a:solidFill>
              <a:srgbClr val="000000"/>
            </a:solidFill>
            <a:effectLst/>
            <a:latin typeface="Times New Roman" pitchFamily="18" charset="0"/>
          </a:defRPr>
        </a:defPPr>
      </a:lstStyle>
    </a:spDef>
    <a:lnDef>
      <a:spPr bwMode="auto">
        <a:xfrm>
          <a:off x="0" y="0"/>
          <a:ext cx="1" cy="1"/>
        </a:xfrm>
        <a:custGeom>
          <a:avLst/>
          <a:gdLst/>
          <a:ahLst/>
          <a:cxnLst/>
          <a:rect l="0" t="0" r="0" b="0"/>
          <a:pathLst/>
        </a:custGeom>
        <a:solidFill>
          <a:schemeClr val="bg1"/>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400" b="1" i="0" u="none" strike="noStrike" cap="none" normalizeH="0" baseline="0" smtClean="0">
            <a:ln>
              <a:noFill/>
            </a:ln>
            <a:solidFill>
              <a:srgbClr val="000000"/>
            </a:solidFill>
            <a:effectLst/>
            <a:latin typeface="Times New Roman" pitchFamily="18" charset="0"/>
          </a:defRPr>
        </a:defPPr>
      </a:lstStyle>
    </a:lnDef>
  </a:objectDefaults>
  <a:extraClrSchemeLst>
    <a:extraClrScheme>
      <a:clrScheme name="1_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E21CCCFC937F549ABC402548D6D0499" ma:contentTypeVersion="0" ma:contentTypeDescription="Create a new document." ma:contentTypeScope="" ma:versionID="063c392ccbead9c017a04eb33345ff0e">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0C65CE33-B601-4F5B-82E2-F32EC5A258FC}">
  <ds:schemaRefs>
    <ds:schemaRef ds:uri="http://schemas.microsoft.com/office/2006/documentManagement/types"/>
    <ds:schemaRef ds:uri="http://purl.org/dc/elements/1.1/"/>
    <ds:schemaRef ds:uri="http://purl.org/dc/terms/"/>
    <ds:schemaRef ds:uri="http://purl.org/dc/dcmitype/"/>
    <ds:schemaRef ds:uri="http://www.w3.org/XML/1998/namespace"/>
    <ds:schemaRef ds:uri="http://schemas.microsoft.com/office/2006/metadata/properties"/>
    <ds:schemaRef ds:uri="http://schemas.openxmlformats.org/package/2006/metadata/core-properties"/>
  </ds:schemaRefs>
</ds:datastoreItem>
</file>

<file path=customXml/itemProps2.xml><?xml version="1.0" encoding="utf-8"?>
<ds:datastoreItem xmlns:ds="http://schemas.openxmlformats.org/officeDocument/2006/customXml" ds:itemID="{E73EFA39-0A5B-4ADD-B7E7-DD21089E338D}">
  <ds:schemaRefs>
    <ds:schemaRef ds:uri="http://schemas.microsoft.com/sharepoint/v3/contenttype/forms"/>
  </ds:schemaRefs>
</ds:datastoreItem>
</file>

<file path=customXml/itemProps3.xml><?xml version="1.0" encoding="utf-8"?>
<ds:datastoreItem xmlns:ds="http://schemas.openxmlformats.org/officeDocument/2006/customXml" ds:itemID="{CB6725AC-F3D8-4686-97DF-FAC78CA6CA9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EODppt_V2</Template>
  <TotalTime>1232</TotalTime>
  <Words>587</Words>
  <Application>Microsoft Office PowerPoint</Application>
  <PresentationFormat>On-screen Show (4:3)</PresentationFormat>
  <Paragraphs>141</Paragraphs>
  <Slides>9</Slides>
  <Notes>9</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9</vt:i4>
      </vt:variant>
    </vt:vector>
  </HeadingPairs>
  <TitlesOfParts>
    <vt:vector size="11" baseType="lpstr">
      <vt:lpstr>1_Blank Presentation</vt:lpstr>
      <vt:lpstr>Clip</vt:lpstr>
      <vt:lpstr>Organizational Leadership</vt:lpstr>
      <vt:lpstr> Definitions</vt:lpstr>
      <vt:lpstr>Organizational Leaders –  It’s a Balancing Act</vt:lpstr>
      <vt:lpstr>Leadership, Management &amp; Authority</vt:lpstr>
      <vt:lpstr>Leadership &amp; Power</vt:lpstr>
      <vt:lpstr>Classical Management  Theories: X, Y, Z</vt:lpstr>
      <vt:lpstr>Miscellaneous Chapter Concepts</vt:lpstr>
      <vt:lpstr>A Tale of Two Leaders – Comparison of Leadership Styles</vt:lpstr>
      <vt:lpstr>Thank you</vt:lpstr>
    </vt:vector>
  </TitlesOfParts>
  <Company>TAMU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Proposed Competency-based PD Initiatives</dc:title>
  <dc:creator>EOD</dc:creator>
  <cp:lastModifiedBy>Benavides</cp:lastModifiedBy>
  <cp:revision>136</cp:revision>
  <dcterms:created xsi:type="dcterms:W3CDTF">2009-01-26T19:33:06Z</dcterms:created>
  <dcterms:modified xsi:type="dcterms:W3CDTF">2009-09-08T18:25:41Z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0x0101002E21CCCFC937F549ABC402548D6D0499</vt:lpwstr>
  </property>
</Properties>
</file>